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6" r:id="rId1"/>
    <p:sldMasterId id="2147483779" r:id="rId2"/>
    <p:sldMasterId id="2147483781" r:id="rId3"/>
    <p:sldMasterId id="2147483783" r:id="rId4"/>
    <p:sldMasterId id="2147483795" r:id="rId5"/>
    <p:sldMasterId id="2147483785" r:id="rId6"/>
    <p:sldMasterId id="2147483787" r:id="rId7"/>
    <p:sldMasterId id="2147483790" r:id="rId8"/>
  </p:sldMasterIdLst>
  <p:notesMasterIdLst>
    <p:notesMasterId r:id="rId29"/>
  </p:notesMasterIdLst>
  <p:handoutMasterIdLst>
    <p:handoutMasterId r:id="rId30"/>
  </p:handoutMasterIdLst>
  <p:sldIdLst>
    <p:sldId id="592" r:id="rId9"/>
    <p:sldId id="667" r:id="rId10"/>
    <p:sldId id="641" r:id="rId11"/>
    <p:sldId id="669" r:id="rId12"/>
    <p:sldId id="657" r:id="rId13"/>
    <p:sldId id="645" r:id="rId14"/>
    <p:sldId id="646" r:id="rId15"/>
    <p:sldId id="647" r:id="rId16"/>
    <p:sldId id="648" r:id="rId17"/>
    <p:sldId id="649" r:id="rId18"/>
    <p:sldId id="676" r:id="rId19"/>
    <p:sldId id="658" r:id="rId20"/>
    <p:sldId id="668" r:id="rId21"/>
    <p:sldId id="652" r:id="rId22"/>
    <p:sldId id="670" r:id="rId23"/>
    <p:sldId id="671" r:id="rId24"/>
    <p:sldId id="672" r:id="rId25"/>
    <p:sldId id="673" r:id="rId26"/>
    <p:sldId id="659" r:id="rId27"/>
    <p:sldId id="654"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08" userDrawn="1">
          <p15:clr>
            <a:srgbClr val="A4A3A4"/>
          </p15:clr>
        </p15:guide>
        <p15:guide id="2" pos="20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ow, Patricia" initials="DP" lastIdx="3" clrIdx="0">
    <p:extLst/>
  </p:cmAuthor>
  <p:cmAuthor id="2" name="Steiner, Scott - RD, Washington, DC" initials="SS-RWD"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142"/>
    <a:srgbClr val="456F61"/>
    <a:srgbClr val="464690"/>
    <a:srgbClr val="006600"/>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07" autoAdjust="0"/>
    <p:restoredTop sz="84886" autoAdjust="0"/>
  </p:normalViewPr>
  <p:slideViewPr>
    <p:cSldViewPr snapToGrid="0">
      <p:cViewPr varScale="1">
        <p:scale>
          <a:sx n="85" d="100"/>
          <a:sy n="85" d="100"/>
        </p:scale>
        <p:origin x="470" y="48"/>
      </p:cViewPr>
      <p:guideLst>
        <p:guide orient="horz" pos="1608"/>
        <p:guide pos="2088"/>
      </p:guideLst>
    </p:cSldViewPr>
  </p:slideViewPr>
  <p:outlineViewPr>
    <p:cViewPr>
      <p:scale>
        <a:sx n="33" d="100"/>
        <a:sy n="33" d="100"/>
      </p:scale>
      <p:origin x="0" y="0"/>
    </p:cViewPr>
  </p:outlineViewPr>
  <p:notesTextViewPr>
    <p:cViewPr>
      <p:scale>
        <a:sx n="75" d="100"/>
        <a:sy n="75"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B9DEFF1-DD59-4113-A042-43D54ED44BDF}" type="datetimeFigureOut">
              <a:rPr lang="en-US" smtClean="0"/>
              <a:pPr/>
              <a:t>8/15/2018</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E24A1D0-6642-453B-9B31-47049FC94726}" type="slidenum">
              <a:rPr lang="en-US" smtClean="0"/>
              <a:pPr/>
              <a:t>‹#›</a:t>
            </a:fld>
            <a:endParaRPr lang="en-US" dirty="0"/>
          </a:p>
        </p:txBody>
      </p:sp>
    </p:spTree>
    <p:extLst>
      <p:ext uri="{BB962C8B-B14F-4D97-AF65-F5344CB8AC3E}">
        <p14:creationId xmlns:p14="http://schemas.microsoft.com/office/powerpoint/2010/main" val="11468463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43720BB-590C-4A8F-AB70-6BF97572589E}" type="datetimeFigureOut">
              <a:rPr lang="en-US" smtClean="0"/>
              <a:pPr/>
              <a:t>8/15/2018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79E69FE-F523-43C8-9366-8E7E64874CD0}" type="slidenum">
              <a:rPr lang="en-US" smtClean="0"/>
              <a:pPr/>
              <a:t>‹#›</a:t>
            </a:fld>
            <a:endParaRPr lang="en-US" dirty="0"/>
          </a:p>
        </p:txBody>
      </p:sp>
    </p:spTree>
    <p:extLst>
      <p:ext uri="{BB962C8B-B14F-4D97-AF65-F5344CB8AC3E}">
        <p14:creationId xmlns:p14="http://schemas.microsoft.com/office/powerpoint/2010/main" val="4034533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E69FE-F523-43C8-9366-8E7E64874CD0}" type="slidenum">
              <a:rPr lang="en-US" smtClean="0"/>
              <a:pPr/>
              <a:t>1</a:t>
            </a:fld>
            <a:endParaRPr lang="en-US" dirty="0"/>
          </a:p>
        </p:txBody>
      </p:sp>
    </p:spTree>
    <p:extLst>
      <p:ext uri="{BB962C8B-B14F-4D97-AF65-F5344CB8AC3E}">
        <p14:creationId xmlns:p14="http://schemas.microsoft.com/office/powerpoint/2010/main" val="3187540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479E69FE-F523-43C8-9366-8E7E64874CD0}" type="slidenum">
              <a:rPr lang="en-US" smtClean="0"/>
              <a:t>11</a:t>
            </a:fld>
            <a:endParaRPr lang="en-US" dirty="0"/>
          </a:p>
        </p:txBody>
      </p:sp>
    </p:spTree>
    <p:extLst>
      <p:ext uri="{BB962C8B-B14F-4D97-AF65-F5344CB8AC3E}">
        <p14:creationId xmlns:p14="http://schemas.microsoft.com/office/powerpoint/2010/main" val="2708701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E69FE-F523-43C8-9366-8E7E64874CD0}" type="slidenum">
              <a:rPr lang="en-US" smtClean="0"/>
              <a:t>12</a:t>
            </a:fld>
            <a:endParaRPr lang="en-US" dirty="0"/>
          </a:p>
        </p:txBody>
      </p:sp>
    </p:spTree>
    <p:extLst>
      <p:ext uri="{BB962C8B-B14F-4D97-AF65-F5344CB8AC3E}">
        <p14:creationId xmlns:p14="http://schemas.microsoft.com/office/powerpoint/2010/main" val="2303613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9E69FE-F523-43C8-9366-8E7E64874CD0}"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686839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FY17 Applications Received:  208</a:t>
            </a:r>
            <a:endParaRPr lang="en-US" sz="1100" b="1" u="sng"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- 158 deemed eligible for funding consideration  </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50 determined to be ineligible</a:t>
            </a:r>
            <a:endParaRPr lang="en-US" sz="1100" kern="1200" dirty="0">
              <a:solidFill>
                <a:schemeClr val="tx1"/>
              </a:solidFill>
              <a:effectLst/>
              <a:latin typeface="+mn-lt"/>
              <a:ea typeface="+mn-ea"/>
              <a:cs typeface="+mn-cs"/>
            </a:endParaRPr>
          </a:p>
          <a:p>
            <a:pPr lvl="1"/>
            <a:endParaRPr lang="en-US" sz="1100" kern="1200" dirty="0">
              <a:solidFill>
                <a:schemeClr val="tx1"/>
              </a:solidFill>
              <a:effectLst/>
              <a:latin typeface="+mn-lt"/>
              <a:ea typeface="+mn-ea"/>
              <a:cs typeface="+mn-cs"/>
            </a:endParaRPr>
          </a:p>
          <a:p>
            <a:pPr lvl="0"/>
            <a:r>
              <a:rPr lang="en-US" sz="1200" b="1" u="none" kern="1200" dirty="0">
                <a:solidFill>
                  <a:schemeClr val="tx1"/>
                </a:solidFill>
                <a:effectLst/>
                <a:latin typeface="+mn-lt"/>
                <a:ea typeface="+mn-ea"/>
                <a:cs typeface="+mn-cs"/>
              </a:rPr>
              <a:t>28 states </a:t>
            </a:r>
            <a:endParaRPr lang="en-US" sz="1100" b="1" u="none"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Alaska, Alabama, Arizona, California, Colorado, Georgia,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Illinois</a:t>
            </a:r>
          </a:p>
          <a:p>
            <a:pPr lvl="0"/>
            <a:r>
              <a:rPr lang="en-US" sz="1200" kern="1200" dirty="0">
                <a:solidFill>
                  <a:schemeClr val="tx1"/>
                </a:solidFill>
                <a:effectLst/>
                <a:latin typeface="+mn-lt"/>
                <a:ea typeface="+mn-ea"/>
                <a:cs typeface="+mn-cs"/>
              </a:rPr>
              <a:t>Indiana, Kentucky, Louisiana, Maine, Michigan, Minnesota, Missouri</a:t>
            </a:r>
          </a:p>
          <a:p>
            <a:pPr lvl="0"/>
            <a:r>
              <a:rPr lang="en-US" sz="1200" kern="1200" dirty="0">
                <a:solidFill>
                  <a:schemeClr val="tx1"/>
                </a:solidFill>
                <a:effectLst/>
                <a:latin typeface="+mn-lt"/>
                <a:ea typeface="+mn-ea"/>
                <a:cs typeface="+mn-cs"/>
              </a:rPr>
              <a:t>Mississippi, North Carolina, Nebraska, New Mexico, New York, Oklahoma, South Carolina</a:t>
            </a:r>
          </a:p>
          <a:p>
            <a:pPr lvl="0"/>
            <a:r>
              <a:rPr lang="en-US" sz="1200" kern="1200" dirty="0">
                <a:solidFill>
                  <a:schemeClr val="tx1"/>
                </a:solidFill>
                <a:effectLst/>
                <a:latin typeface="+mn-lt"/>
                <a:ea typeface="+mn-ea"/>
                <a:cs typeface="+mn-cs"/>
              </a:rPr>
              <a:t>South Dakota, Tennessee, Texas, Virginia, Vermont, Washington, West Virginia</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none" kern="1200" dirty="0">
                <a:solidFill>
                  <a:schemeClr val="tx1"/>
                </a:solidFill>
                <a:effectLst/>
                <a:latin typeface="+mn-lt"/>
                <a:ea typeface="+mn-ea"/>
                <a:cs typeface="+mn-cs"/>
              </a:rPr>
              <a:t>62 grants totaling $21,287,811 were given to projects serving Special Consideration Areas. </a:t>
            </a:r>
            <a:endParaRPr lang="en-US" sz="1100" u="none"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22 trust area/tribal jurisdictional area</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38 Strike Force County</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 Promise Zone</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0"/>
            <a:r>
              <a:rPr lang="en-US" sz="1200" b="1" u="none" kern="1200" dirty="0">
                <a:solidFill>
                  <a:schemeClr val="tx1"/>
                </a:solidFill>
                <a:effectLst/>
                <a:latin typeface="+mn-lt"/>
                <a:ea typeface="+mn-ea"/>
                <a:cs typeface="+mn-cs"/>
              </a:rPr>
              <a:t>8 grants totaling $1.52 million </a:t>
            </a:r>
            <a:r>
              <a:rPr lang="en-US" sz="1200" b="0" u="none" kern="1200" dirty="0">
                <a:solidFill>
                  <a:schemeClr val="tx1"/>
                </a:solidFill>
                <a:effectLst/>
                <a:latin typeface="+mn-lt"/>
                <a:ea typeface="+mn-ea"/>
                <a:cs typeface="+mn-cs"/>
              </a:rPr>
              <a:t>for funding to provide communication upgrades between ambulances, emergency transportation vehicles and medical facilities.</a:t>
            </a:r>
            <a:endParaRPr lang="en-US" sz="1100" b="0" u="non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7 grants totaling $1.30 million </a:t>
            </a:r>
            <a:r>
              <a:rPr lang="en-US" sz="1200" kern="1200" dirty="0">
                <a:solidFill>
                  <a:schemeClr val="tx1"/>
                </a:solidFill>
                <a:effectLst/>
                <a:latin typeface="+mn-lt"/>
                <a:ea typeface="+mn-ea"/>
                <a:cs typeface="+mn-cs"/>
              </a:rPr>
              <a:t>for funding to provide counseling services for behavioral health, mental health, physical and intellectual disabilities, lifestyle issues, and substance abuse.</a:t>
            </a:r>
            <a:endParaRPr lang="en-US" sz="11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DLT grants were awarded on a competitive basis with each eligible application receiving points in the objective categories of Rurality, National School Lunch Program participation, and Leveraging of grant funds with non-grant funds, as well as the subjective categories of Additional NSLP, Needs for Services and Project Benefits, Innovativeness, Cost Effectiveness, and Special Consideration areas.  </a:t>
            </a:r>
            <a:endParaRPr lang="en-US" sz="11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9E69FE-F523-43C8-9366-8E7E64874CD0}"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554771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E69FE-F523-43C8-9366-8E7E64874CD0}" type="slidenum">
              <a:rPr lang="en-US" smtClean="0"/>
              <a:pPr/>
              <a:t>19</a:t>
            </a:fld>
            <a:endParaRPr lang="en-US" dirty="0"/>
          </a:p>
        </p:txBody>
      </p:sp>
    </p:spTree>
    <p:extLst>
      <p:ext uri="{BB962C8B-B14F-4D97-AF65-F5344CB8AC3E}">
        <p14:creationId xmlns:p14="http://schemas.microsoft.com/office/powerpoint/2010/main" val="2230940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E69FE-F523-43C8-9366-8E7E64874CD0}" type="slidenum">
              <a:rPr lang="en-US" smtClean="0"/>
              <a:pPr/>
              <a:t>20</a:t>
            </a:fld>
            <a:endParaRPr lang="en-US" dirty="0"/>
          </a:p>
        </p:txBody>
      </p:sp>
    </p:spTree>
    <p:extLst>
      <p:ext uri="{BB962C8B-B14F-4D97-AF65-F5344CB8AC3E}">
        <p14:creationId xmlns:p14="http://schemas.microsoft.com/office/powerpoint/2010/main" val="601393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E69FE-F523-43C8-9366-8E7E64874CD0}" type="slidenum">
              <a:rPr lang="en-US" smtClean="0"/>
              <a:pPr/>
              <a:t>2</a:t>
            </a:fld>
            <a:endParaRPr lang="en-US" dirty="0"/>
          </a:p>
        </p:txBody>
      </p:sp>
    </p:spTree>
    <p:extLst>
      <p:ext uri="{BB962C8B-B14F-4D97-AF65-F5344CB8AC3E}">
        <p14:creationId xmlns:p14="http://schemas.microsoft.com/office/powerpoint/2010/main" val="1401639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E69FE-F523-43C8-9366-8E7E64874CD0}" type="slidenum">
              <a:rPr lang="en-US" smtClean="0"/>
              <a:pPr/>
              <a:t>4</a:t>
            </a:fld>
            <a:endParaRPr lang="en-US" dirty="0"/>
          </a:p>
        </p:txBody>
      </p:sp>
    </p:spTree>
    <p:extLst>
      <p:ext uri="{BB962C8B-B14F-4D97-AF65-F5344CB8AC3E}">
        <p14:creationId xmlns:p14="http://schemas.microsoft.com/office/powerpoint/2010/main" val="355189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E69FE-F523-43C8-9366-8E7E64874CD0}" type="slidenum">
              <a:rPr lang="en-US" smtClean="0"/>
              <a:t>5</a:t>
            </a:fld>
            <a:endParaRPr lang="en-US" dirty="0"/>
          </a:p>
        </p:txBody>
      </p:sp>
    </p:spTree>
    <p:extLst>
      <p:ext uri="{BB962C8B-B14F-4D97-AF65-F5344CB8AC3E}">
        <p14:creationId xmlns:p14="http://schemas.microsoft.com/office/powerpoint/2010/main" val="344870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"Rural area" is defined as any area of the United States, its territories and insular possessions (including any areas within the Federated States of Micronesia, the Republic of the Marshall Islands, and the Republic of Palau) not included within the boundaries of any incorporated or unincorporated city, village, or borough having a population exceeding 5,000 inhabitants.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RUS loan funds may be approved for facilities to serve non-rural subscribers only if: </a:t>
            </a:r>
          </a:p>
          <a:p>
            <a:pPr lvl="1"/>
            <a:r>
              <a:rPr lang="en-US" sz="1200" b="0" i="0" u="none" strike="noStrike" kern="1200" baseline="0" dirty="0">
                <a:solidFill>
                  <a:schemeClr val="tx1"/>
                </a:solidFill>
                <a:latin typeface="+mn-lt"/>
                <a:ea typeface="+mn-ea"/>
                <a:cs typeface="+mn-cs"/>
              </a:rPr>
              <a:t>1. The principal purpose of the loan is to furnish and improve rural service; and </a:t>
            </a:r>
          </a:p>
          <a:p>
            <a:pPr lvl="1"/>
            <a:r>
              <a:rPr lang="en-US" sz="1200" b="0" i="0" u="none" strike="noStrike" kern="1200" baseline="0" dirty="0">
                <a:solidFill>
                  <a:schemeClr val="tx1"/>
                </a:solidFill>
                <a:latin typeface="+mn-lt"/>
                <a:ea typeface="+mn-ea"/>
                <a:cs typeface="+mn-cs"/>
              </a:rPr>
              <a:t>2. The use of loan funds to serve non-rural subscribers is necessary and incidental to the principal purpose of the loan. </a:t>
            </a:r>
          </a:p>
        </p:txBody>
      </p:sp>
      <p:sp>
        <p:nvSpPr>
          <p:cNvPr id="4" name="Slide Number Placeholder 3"/>
          <p:cNvSpPr>
            <a:spLocks noGrp="1"/>
          </p:cNvSpPr>
          <p:nvPr>
            <p:ph type="sldNum" sz="quarter" idx="10"/>
          </p:nvPr>
        </p:nvSpPr>
        <p:spPr/>
        <p:txBody>
          <a:bodyPr/>
          <a:lstStyle/>
          <a:p>
            <a:fld id="{479E69FE-F523-43C8-9366-8E7E64874CD0}"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441547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E69FE-F523-43C8-9366-8E7E64874CD0}"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123134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E69FE-F523-43C8-9366-8E7E64874CD0}"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8958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9E69FE-F523-43C8-9366-8E7E64874CD0}"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21376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9E69FE-F523-43C8-9366-8E7E64874CD0}"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303878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le Page ">
    <p:bg>
      <p:bgPr>
        <a:solidFill>
          <a:srgbClr val="0031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8568" y="5040239"/>
            <a:ext cx="10515600" cy="623416"/>
          </a:xfrm>
          <a:prstGeom prst="rect">
            <a:avLst/>
          </a:prstGeom>
        </p:spPr>
        <p:txBody>
          <a:bodyPr/>
          <a:lstStyle>
            <a:lvl1pPr algn="r">
              <a:defRPr b="1">
                <a:solidFill>
                  <a:schemeClr val="bg1"/>
                </a:solidFill>
                <a:latin typeface="Calibri" charset="0"/>
                <a:ea typeface="Calibri" charset="0"/>
                <a:cs typeface="Calibri" charset="0"/>
              </a:defRPr>
            </a:lvl1pPr>
          </a:lstStyle>
          <a:p>
            <a:r>
              <a:rPr lang="en-US" dirty="0"/>
              <a:t>Header Calibri 44pt White</a:t>
            </a:r>
          </a:p>
        </p:txBody>
      </p:sp>
      <p:sp>
        <p:nvSpPr>
          <p:cNvPr id="3" name="Text Placeholder 2"/>
          <p:cNvSpPr>
            <a:spLocks noGrp="1"/>
          </p:cNvSpPr>
          <p:nvPr>
            <p:ph type="body" idx="1" hasCustomPrompt="1"/>
          </p:nvPr>
        </p:nvSpPr>
        <p:spPr>
          <a:xfrm>
            <a:off x="6476381" y="3697852"/>
            <a:ext cx="5157787" cy="823912"/>
          </a:xfrm>
          <a:prstGeom prst="rect">
            <a:avLst/>
          </a:prstGeom>
        </p:spPr>
        <p:txBody>
          <a:bodyPr anchor="b"/>
          <a:lstStyle>
            <a:lvl1pPr marL="0" indent="0" algn="r">
              <a:buNone/>
              <a:defRPr sz="2000" b="0">
                <a:solidFill>
                  <a:schemeClr val="bg1"/>
                </a:solidFill>
                <a:latin typeface="Calibri" charset="0"/>
                <a:ea typeface="Calibri" charset="0"/>
                <a:cs typeface="Calibri"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Presented by [add name]</a:t>
            </a:r>
          </a:p>
        </p:txBody>
      </p:sp>
      <p:sp>
        <p:nvSpPr>
          <p:cNvPr id="5" name="Text Placeholder 4"/>
          <p:cNvSpPr>
            <a:spLocks noGrp="1"/>
          </p:cNvSpPr>
          <p:nvPr>
            <p:ph type="body" sz="quarter" idx="3" hasCustomPrompt="1"/>
          </p:nvPr>
        </p:nvSpPr>
        <p:spPr>
          <a:xfrm>
            <a:off x="1118569" y="5876693"/>
            <a:ext cx="10515600" cy="555117"/>
          </a:xfrm>
          <a:prstGeom prst="rect">
            <a:avLst/>
          </a:prstGeom>
        </p:spPr>
        <p:txBody>
          <a:bodyPr anchor="b"/>
          <a:lstStyle>
            <a:lvl1pPr marL="0" indent="0" algn="r">
              <a:buNone/>
              <a:defRPr sz="3500" b="0" i="1">
                <a:solidFill>
                  <a:schemeClr val="bg1"/>
                </a:solidFill>
                <a:latin typeface="Calibri" charset="0"/>
                <a:ea typeface="Calibri" charset="0"/>
                <a:cs typeface="Calibri"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Secondary Header Calibri 35pt italic white</a:t>
            </a:r>
          </a:p>
        </p:txBody>
      </p:sp>
    </p:spTree>
    <p:extLst>
      <p:ext uri="{BB962C8B-B14F-4D97-AF65-F5344CB8AC3E}">
        <p14:creationId xmlns:p14="http://schemas.microsoft.com/office/powerpoint/2010/main" val="868825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 Out Message 1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071983"/>
            <a:ext cx="10515600" cy="615178"/>
          </a:xfrm>
          <a:prstGeom prst="rect">
            <a:avLst/>
          </a:prstGeom>
        </p:spPr>
        <p:txBody>
          <a:bodyPr/>
          <a:lstStyle>
            <a:lvl1pPr marL="0" marR="0" indent="0" algn="ctr" defTabSz="914400" rtl="0" eaLnBrk="1" fontAlgn="auto" latinLnBrk="0" hangingPunct="1">
              <a:lnSpc>
                <a:spcPct val="90000"/>
              </a:lnSpc>
              <a:spcBef>
                <a:spcPct val="0"/>
              </a:spcBef>
              <a:spcAft>
                <a:spcPts val="0"/>
              </a:spcAft>
              <a:buClrTx/>
              <a:buSzTx/>
              <a:buFontTx/>
              <a:buNone/>
              <a:tabLst/>
              <a:defRPr sz="4000">
                <a:solidFill>
                  <a:schemeClr val="bg1"/>
                </a:solidFill>
                <a:latin typeface="Calibri" charset="0"/>
                <a:ea typeface="Calibri" charset="0"/>
                <a:cs typeface="Calibri" charset="0"/>
              </a:defRPr>
            </a:lvl1pPr>
          </a:lstStyle>
          <a:p>
            <a:r>
              <a:rPr lang="en-US" dirty="0">
                <a:solidFill>
                  <a:schemeClr val="bg1"/>
                </a:solidFill>
              </a:rPr>
              <a:t>Call Out Message - Calibri Light 40pt White</a:t>
            </a:r>
            <a:endParaRPr lang="en-US" dirty="0"/>
          </a:p>
        </p:txBody>
      </p:sp>
    </p:spTree>
    <p:extLst>
      <p:ext uri="{BB962C8B-B14F-4D97-AF65-F5344CB8AC3E}">
        <p14:creationId xmlns:p14="http://schemas.microsoft.com/office/powerpoint/2010/main" val="3404802129"/>
      </p:ext>
    </p:extLst>
  </p:cSld>
  <p:clrMapOvr>
    <a:masterClrMapping/>
  </p:clrMapOvr>
  <p:extLst mod="1">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093B61-C7AD-4E88-825F-B90FB5F64D0C}" type="datetimeFigureOut">
              <a:rPr lang="en-US">
                <a:solidFill>
                  <a:srgbClr val="000000"/>
                </a:solidFill>
              </a:rPr>
              <a:pPr/>
              <a:t>8/15/2018</a:t>
            </a:fld>
            <a:endParaRPr lang="en-US">
              <a:solidFill>
                <a:srgbClr val="000000"/>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DA5D78B-6EF0-4BD0-848E-D233A70930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8675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Call Out Message 2 Layout">
    <p:bg>
      <p:bgPr>
        <a:solidFill>
          <a:srgbClr val="456F6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083612"/>
            <a:ext cx="10515600" cy="524562"/>
          </a:xfrm>
          <a:prstGeom prst="rect">
            <a:avLst/>
          </a:prstGeom>
        </p:spPr>
        <p:txBody>
          <a:bodyPr/>
          <a:lstStyle>
            <a:lvl1pPr algn="ctr">
              <a:defRPr sz="4000">
                <a:solidFill>
                  <a:schemeClr val="bg1"/>
                </a:solidFill>
                <a:latin typeface="Calibri" charset="0"/>
                <a:ea typeface="Calibri" charset="0"/>
                <a:cs typeface="Calibri" charset="0"/>
              </a:defRPr>
            </a:lvl1pPr>
          </a:lstStyle>
          <a:p>
            <a:r>
              <a:rPr lang="en-US" dirty="0">
                <a:solidFill>
                  <a:schemeClr val="bg1"/>
                </a:solidFill>
              </a:rPr>
              <a:t>Call Out Message - Calibri Light 40pt White</a:t>
            </a:r>
            <a:endParaRPr lang="en-US" dirty="0"/>
          </a:p>
        </p:txBody>
      </p:sp>
    </p:spTree>
    <p:extLst>
      <p:ext uri="{BB962C8B-B14F-4D97-AF65-F5344CB8AC3E}">
        <p14:creationId xmlns:p14="http://schemas.microsoft.com/office/powerpoint/2010/main" val="1794345952"/>
      </p:ext>
    </p:extLst>
  </p:cSld>
  <p:clrMapOvr>
    <a:masterClrMapping/>
  </p:clrMapOvr>
  <p:extLst mod="1">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093B61-C7AD-4E88-825F-B90FB5F64D0C}" type="datetimeFigureOut">
              <a:rPr lang="en-US">
                <a:solidFill>
                  <a:srgbClr val="000000"/>
                </a:solidFill>
              </a:rPr>
              <a:pPr/>
              <a:t>8/15/2018</a:t>
            </a:fld>
            <a:endParaRPr lang="en-US">
              <a:solidFill>
                <a:srgbClr val="000000"/>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DA5D78B-6EF0-4BD0-848E-D233A70930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3199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2886" y="4362912"/>
            <a:ext cx="10515600" cy="1813323"/>
          </a:xfrm>
          <a:prstGeom prst="rect">
            <a:avLst/>
          </a:prstGeom>
        </p:spPr>
        <p:txBody>
          <a:bodyPr/>
          <a:lstStyle>
            <a:lvl1pPr algn="r">
              <a:defRPr sz="2000" baseline="0">
                <a:solidFill>
                  <a:schemeClr val="bg1"/>
                </a:solidFill>
                <a:latin typeface="Calibri" charset="0"/>
                <a:ea typeface="Calibri" charset="0"/>
                <a:cs typeface="Calibri" charset="0"/>
              </a:defRPr>
            </a:lvl1pPr>
          </a:lstStyle>
          <a:p>
            <a:r>
              <a:rPr lang="en-US" dirty="0"/>
              <a:t>Contact Information Calibri 20pt</a:t>
            </a:r>
            <a:br>
              <a:rPr lang="en-US" dirty="0"/>
            </a:br>
            <a:r>
              <a:rPr lang="en-US" dirty="0"/>
              <a:t>Rural Development </a:t>
            </a:r>
            <a:br>
              <a:rPr lang="en-US" dirty="0"/>
            </a:br>
            <a:r>
              <a:rPr lang="en-US" dirty="0"/>
              <a:t>Department Name</a:t>
            </a:r>
            <a:br>
              <a:rPr lang="en-US" dirty="0"/>
            </a:br>
            <a:r>
              <a:rPr lang="en-US" dirty="0"/>
              <a:t>Email address</a:t>
            </a:r>
            <a:br>
              <a:rPr lang="en-US" dirty="0"/>
            </a:br>
            <a:r>
              <a:rPr lang="en-US" dirty="0"/>
              <a:t>Office: 000.000.000.000</a:t>
            </a:r>
            <a:br>
              <a:rPr lang="en-US" dirty="0"/>
            </a:br>
            <a:r>
              <a:rPr lang="en-US" dirty="0" err="1"/>
              <a:t>www.rd.usda.gov</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3220" y="6292892"/>
            <a:ext cx="5355266" cy="247621"/>
          </a:xfrm>
          <a:prstGeom prst="rect">
            <a:avLst/>
          </a:prstGeom>
        </p:spPr>
      </p:pic>
    </p:spTree>
    <p:extLst>
      <p:ext uri="{BB962C8B-B14F-4D97-AF65-F5344CB8AC3E}">
        <p14:creationId xmlns:p14="http://schemas.microsoft.com/office/powerpoint/2010/main" val="2758984994"/>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 Design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232743"/>
            <a:ext cx="10515600" cy="1325563"/>
          </a:xfrm>
          <a:prstGeom prst="rect">
            <a:avLst/>
          </a:prstGeom>
        </p:spPr>
        <p:txBody>
          <a:bodyPr/>
          <a:lstStyle>
            <a:lvl1pPr>
              <a:defRPr sz="3200">
                <a:solidFill>
                  <a:srgbClr val="003142"/>
                </a:solidFill>
                <a:latin typeface="Calibri" charset="0"/>
                <a:ea typeface="Calibri" charset="0"/>
                <a:cs typeface="Calibri" charset="0"/>
              </a:defRPr>
            </a:lvl1pPr>
          </a:lstStyle>
          <a:p>
            <a:r>
              <a:rPr lang="en-US" dirty="0"/>
              <a:t>Calibri 32pt USDA RD Blue (slide design option 2)</a:t>
            </a:r>
          </a:p>
        </p:txBody>
      </p:sp>
      <p:sp>
        <p:nvSpPr>
          <p:cNvPr id="3" name="Text Placeholder 2"/>
          <p:cNvSpPr>
            <a:spLocks noGrp="1"/>
          </p:cNvSpPr>
          <p:nvPr>
            <p:ph type="body" idx="1" hasCustomPrompt="1"/>
          </p:nvPr>
        </p:nvSpPr>
        <p:spPr>
          <a:xfrm>
            <a:off x="839788" y="1554163"/>
            <a:ext cx="8215002" cy="823912"/>
          </a:xfrm>
          <a:prstGeom prst="rect">
            <a:avLst/>
          </a:prstGeom>
        </p:spPr>
        <p:txBody>
          <a:bodyPr anchor="b"/>
          <a:lstStyle>
            <a:lvl1pPr marL="0" indent="0">
              <a:buNone/>
              <a:defRPr sz="2200" b="0" baseline="0">
                <a:solidFill>
                  <a:srgbClr val="456F61"/>
                </a:solidFill>
                <a:latin typeface="Calibri" charset="0"/>
                <a:ea typeface="Calibri" charset="0"/>
                <a:cs typeface="Calibri"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Calibri 22pt USDA RD Green (text color R-69 G-111 B-97</a:t>
            </a:r>
          </a:p>
        </p:txBody>
      </p:sp>
      <p:sp>
        <p:nvSpPr>
          <p:cNvPr id="4" name="Content Placeholder 3"/>
          <p:cNvSpPr>
            <a:spLocks noGrp="1"/>
          </p:cNvSpPr>
          <p:nvPr>
            <p:ph sz="half" idx="2" hasCustomPrompt="1"/>
          </p:nvPr>
        </p:nvSpPr>
        <p:spPr>
          <a:xfrm>
            <a:off x="839788" y="2378075"/>
            <a:ext cx="8215002" cy="3684588"/>
          </a:xfrm>
          <a:prstGeom prst="rect">
            <a:avLst/>
          </a:prstGeom>
        </p:spPr>
        <p:txBody>
          <a:bodyPr/>
          <a:lstStyle>
            <a:lvl1pPr>
              <a:lnSpc>
                <a:spcPct val="100000"/>
              </a:lnSpc>
              <a:buClr>
                <a:srgbClr val="003142"/>
              </a:buClr>
              <a:defRPr sz="2000" baseline="0">
                <a:solidFill>
                  <a:srgbClr val="6C6C6C"/>
                </a:solidFill>
                <a:latin typeface="Calibri" charset="0"/>
                <a:ea typeface="Calibri" charset="0"/>
                <a:cs typeface="Calibri" charset="0"/>
              </a:defRPr>
            </a:lvl1pPr>
            <a:lvl2pPr>
              <a:lnSpc>
                <a:spcPct val="100000"/>
              </a:lnSpc>
              <a:buClr>
                <a:srgbClr val="003142"/>
              </a:buClr>
              <a:defRPr sz="1800" baseline="0">
                <a:solidFill>
                  <a:srgbClr val="6C6C6C"/>
                </a:solidFill>
                <a:latin typeface="Calibri" charset="0"/>
                <a:ea typeface="Calibri" charset="0"/>
                <a:cs typeface="Calibri" charset="0"/>
              </a:defRPr>
            </a:lvl2pPr>
            <a:lvl3pPr>
              <a:lnSpc>
                <a:spcPct val="100000"/>
              </a:lnSpc>
              <a:buClr>
                <a:srgbClr val="003142"/>
              </a:buClr>
              <a:defRPr sz="1700" baseline="0">
                <a:solidFill>
                  <a:srgbClr val="6C6C6C"/>
                </a:solidFill>
                <a:latin typeface="Calibri" charset="0"/>
                <a:ea typeface="Calibri" charset="0"/>
                <a:cs typeface="Calibri" charset="0"/>
              </a:defRPr>
            </a:lvl3pPr>
          </a:lstStyle>
          <a:p>
            <a:pPr lvl="0"/>
            <a:r>
              <a:rPr lang="en-US" dirty="0"/>
              <a:t>1st level Bullet text Calibri 20pt text</a:t>
            </a:r>
          </a:p>
          <a:p>
            <a:pPr lvl="1"/>
            <a:r>
              <a:rPr lang="en-US" dirty="0"/>
              <a:t>2nd level Bullet text Calibri 18pt text</a:t>
            </a:r>
          </a:p>
          <a:p>
            <a:pPr lvl="2"/>
            <a:r>
              <a:rPr lang="en-US" dirty="0"/>
              <a:t>3rd level Bullet text Calibri 17pt text</a:t>
            </a:r>
          </a:p>
        </p:txBody>
      </p:sp>
    </p:spTree>
    <p:extLst>
      <p:ext uri="{BB962C8B-B14F-4D97-AF65-F5344CB8AC3E}">
        <p14:creationId xmlns:p14="http://schemas.microsoft.com/office/powerpoint/2010/main" val="3670957635"/>
      </p:ext>
    </p:extLst>
  </p:cSld>
  <p:clrMapOvr>
    <a:masterClrMapping/>
  </p:clrMapOvr>
  <p:extLst mod="1">
    <p:ext uri="{DCECCB84-F9BA-43D5-87BE-67443E8EF086}">
      <p15:sldGuideLst xmlns:p15="http://schemas.microsoft.com/office/powerpoint/2012/main">
        <p15:guide id="1" pos="240">
          <p15:clr>
            <a:srgbClr val="FBAE40"/>
          </p15:clr>
        </p15:guide>
        <p15:guide id="2" orient="horz" pos="144">
          <p15:clr>
            <a:srgbClr val="FBAE40"/>
          </p15:clr>
        </p15:guide>
        <p15:guide id="3" orient="horz" pos="1296">
          <p15:clr>
            <a:srgbClr val="FBAE40"/>
          </p15:clr>
        </p15:guide>
        <p15:guide id="4" pos="5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Design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228600"/>
            <a:ext cx="10515600" cy="1325563"/>
          </a:xfrm>
          <a:prstGeom prst="rect">
            <a:avLst/>
          </a:prstGeom>
        </p:spPr>
        <p:txBody>
          <a:bodyPr/>
          <a:lstStyle>
            <a:lvl1pPr>
              <a:defRPr>
                <a:latin typeface="Calibri" charset="0"/>
                <a:ea typeface="Calibri" charset="0"/>
                <a:cs typeface="Calibri" charset="0"/>
              </a:defRPr>
            </a:lvl1pPr>
          </a:lstStyle>
          <a:p>
            <a:r>
              <a:rPr lang="en-US" dirty="0"/>
              <a:t>Calibri 32pt White (slide design option 1)</a:t>
            </a:r>
          </a:p>
        </p:txBody>
      </p:sp>
      <p:sp>
        <p:nvSpPr>
          <p:cNvPr id="3" name="Text Placeholder 2"/>
          <p:cNvSpPr>
            <a:spLocks noGrp="1"/>
          </p:cNvSpPr>
          <p:nvPr>
            <p:ph type="body" idx="1" hasCustomPrompt="1"/>
          </p:nvPr>
        </p:nvSpPr>
        <p:spPr>
          <a:xfrm>
            <a:off x="839788" y="1554163"/>
            <a:ext cx="6876856" cy="823912"/>
          </a:xfrm>
          <a:prstGeom prst="rect">
            <a:avLst/>
          </a:prstGeom>
        </p:spPr>
        <p:txBody>
          <a:bodyPr anchor="b"/>
          <a:lstStyle>
            <a:lvl1pPr marL="0" indent="0">
              <a:buNone/>
              <a:defRPr sz="2200" b="0">
                <a:solidFill>
                  <a:srgbClr val="003142"/>
                </a:solidFill>
                <a:latin typeface="Calibri" charset="0"/>
                <a:ea typeface="Calibri" charset="0"/>
                <a:cs typeface="Calibri"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Calibri 22pt USDA RD Blue (text color R-0 G-49 B-66</a:t>
            </a:r>
          </a:p>
        </p:txBody>
      </p:sp>
      <p:sp>
        <p:nvSpPr>
          <p:cNvPr id="4" name="Content Placeholder 3"/>
          <p:cNvSpPr>
            <a:spLocks noGrp="1"/>
          </p:cNvSpPr>
          <p:nvPr>
            <p:ph sz="half" idx="2" hasCustomPrompt="1"/>
          </p:nvPr>
        </p:nvSpPr>
        <p:spPr>
          <a:xfrm>
            <a:off x="839788" y="2378075"/>
            <a:ext cx="8215002" cy="3684588"/>
          </a:xfrm>
          <a:prstGeom prst="rect">
            <a:avLst/>
          </a:prstGeom>
        </p:spPr>
        <p:txBody>
          <a:bodyPr/>
          <a:lstStyle>
            <a:lvl1pPr>
              <a:lnSpc>
                <a:spcPct val="150000"/>
              </a:lnSpc>
              <a:buClr>
                <a:srgbClr val="456F61"/>
              </a:buClr>
              <a:defRPr sz="2000" baseline="0">
                <a:solidFill>
                  <a:srgbClr val="6C6C6C"/>
                </a:solidFill>
                <a:latin typeface="Calibri" charset="0"/>
                <a:ea typeface="Calibri" charset="0"/>
                <a:cs typeface="Calibri" charset="0"/>
              </a:defRPr>
            </a:lvl1pPr>
            <a:lvl2pPr>
              <a:lnSpc>
                <a:spcPct val="150000"/>
              </a:lnSpc>
              <a:buClr>
                <a:srgbClr val="456F61"/>
              </a:buClr>
              <a:defRPr sz="1800" baseline="0">
                <a:solidFill>
                  <a:srgbClr val="6C6C6C"/>
                </a:solidFill>
                <a:latin typeface="Calibri" charset="0"/>
                <a:ea typeface="Calibri" charset="0"/>
                <a:cs typeface="Calibri" charset="0"/>
              </a:defRPr>
            </a:lvl2pPr>
            <a:lvl3pPr>
              <a:lnSpc>
                <a:spcPct val="150000"/>
              </a:lnSpc>
              <a:buClr>
                <a:srgbClr val="456F61"/>
              </a:buClr>
              <a:defRPr sz="1700" baseline="0">
                <a:solidFill>
                  <a:srgbClr val="6C6C6C"/>
                </a:solidFill>
                <a:latin typeface="Calibri" charset="0"/>
                <a:ea typeface="Calibri" charset="0"/>
                <a:cs typeface="Calibri" charset="0"/>
              </a:defRPr>
            </a:lvl3pPr>
          </a:lstStyle>
          <a:p>
            <a:pPr lvl="0"/>
            <a:r>
              <a:rPr lang="en-US" dirty="0"/>
              <a:t>1st level Bullet text Calibri 20pt text</a:t>
            </a:r>
          </a:p>
          <a:p>
            <a:pPr lvl="1"/>
            <a:r>
              <a:rPr lang="en-US" dirty="0"/>
              <a:t>2nd level Bullet text Calibri 18pt text</a:t>
            </a:r>
          </a:p>
          <a:p>
            <a:pPr lvl="2"/>
            <a:r>
              <a:rPr lang="en-US" dirty="0"/>
              <a:t>3rd level Bullet text Calibri 17pt text</a:t>
            </a:r>
          </a:p>
        </p:txBody>
      </p:sp>
    </p:spTree>
    <p:extLst>
      <p:ext uri="{BB962C8B-B14F-4D97-AF65-F5344CB8AC3E}">
        <p14:creationId xmlns:p14="http://schemas.microsoft.com/office/powerpoint/2010/main" val="1528466295"/>
      </p:ext>
    </p:extLst>
  </p:cSld>
  <p:clrMapOvr>
    <a:masterClrMapping/>
  </p:clrMapOvr>
  <p:extLst mod="1">
    <p:ext uri="{DCECCB84-F9BA-43D5-87BE-67443E8EF086}">
      <p15:sldGuideLst xmlns:p15="http://schemas.microsoft.com/office/powerpoint/2012/main">
        <p15:guide id="1" pos="240">
          <p15:clr>
            <a:srgbClr val="FBAE40"/>
          </p15:clr>
        </p15:guide>
        <p15:guide id="2" orient="horz" pos="144">
          <p15:clr>
            <a:srgbClr val="FBAE40"/>
          </p15:clr>
        </p15:guide>
        <p15:guide id="3" orient="horz" pos="1296">
          <p15:clr>
            <a:srgbClr val="FBAE40"/>
          </p15:clr>
        </p15:guide>
        <p15:guide id="4" pos="5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lide Design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232743"/>
            <a:ext cx="10515600" cy="1325563"/>
          </a:xfrm>
          <a:prstGeom prst="rect">
            <a:avLst/>
          </a:prstGeom>
        </p:spPr>
        <p:txBody>
          <a:bodyPr/>
          <a:lstStyle>
            <a:lvl1pPr>
              <a:defRPr sz="3200">
                <a:solidFill>
                  <a:srgbClr val="003142"/>
                </a:solidFill>
                <a:latin typeface="Calibri" charset="0"/>
                <a:ea typeface="Calibri" charset="0"/>
                <a:cs typeface="Calibri" charset="0"/>
              </a:defRPr>
            </a:lvl1pPr>
          </a:lstStyle>
          <a:p>
            <a:r>
              <a:rPr lang="en-US" dirty="0"/>
              <a:t>Calibri 32pt USDA RD Blue (slide design option 2)</a:t>
            </a:r>
          </a:p>
        </p:txBody>
      </p:sp>
      <p:sp>
        <p:nvSpPr>
          <p:cNvPr id="3" name="Text Placeholder 2"/>
          <p:cNvSpPr>
            <a:spLocks noGrp="1"/>
          </p:cNvSpPr>
          <p:nvPr>
            <p:ph type="body" idx="1" hasCustomPrompt="1"/>
          </p:nvPr>
        </p:nvSpPr>
        <p:spPr>
          <a:xfrm>
            <a:off x="839788" y="1554163"/>
            <a:ext cx="8215002" cy="823912"/>
          </a:xfrm>
          <a:prstGeom prst="rect">
            <a:avLst/>
          </a:prstGeom>
        </p:spPr>
        <p:txBody>
          <a:bodyPr anchor="b"/>
          <a:lstStyle>
            <a:lvl1pPr marL="0" indent="0">
              <a:buNone/>
              <a:defRPr sz="2200" b="0" baseline="0">
                <a:solidFill>
                  <a:srgbClr val="456F61"/>
                </a:solidFill>
                <a:latin typeface="Calibri" charset="0"/>
                <a:ea typeface="Calibri" charset="0"/>
                <a:cs typeface="Calibri"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Calibri 22pt USDA RD Green (text color R-69 G-111 B-97</a:t>
            </a:r>
          </a:p>
        </p:txBody>
      </p:sp>
      <p:sp>
        <p:nvSpPr>
          <p:cNvPr id="4" name="Content Placeholder 3"/>
          <p:cNvSpPr>
            <a:spLocks noGrp="1"/>
          </p:cNvSpPr>
          <p:nvPr>
            <p:ph sz="half" idx="2" hasCustomPrompt="1"/>
          </p:nvPr>
        </p:nvSpPr>
        <p:spPr>
          <a:xfrm>
            <a:off x="839788" y="2378075"/>
            <a:ext cx="8215002" cy="3684588"/>
          </a:xfrm>
          <a:prstGeom prst="rect">
            <a:avLst/>
          </a:prstGeom>
        </p:spPr>
        <p:txBody>
          <a:bodyPr/>
          <a:lstStyle>
            <a:lvl1pPr>
              <a:lnSpc>
                <a:spcPct val="100000"/>
              </a:lnSpc>
              <a:buClr>
                <a:srgbClr val="003142"/>
              </a:buClr>
              <a:defRPr sz="2000" baseline="0">
                <a:solidFill>
                  <a:srgbClr val="6C6C6C"/>
                </a:solidFill>
                <a:latin typeface="Calibri" charset="0"/>
                <a:ea typeface="Calibri" charset="0"/>
                <a:cs typeface="Calibri" charset="0"/>
              </a:defRPr>
            </a:lvl1pPr>
            <a:lvl2pPr>
              <a:lnSpc>
                <a:spcPct val="100000"/>
              </a:lnSpc>
              <a:buClr>
                <a:srgbClr val="003142"/>
              </a:buClr>
              <a:defRPr sz="1800" baseline="0">
                <a:solidFill>
                  <a:srgbClr val="6C6C6C"/>
                </a:solidFill>
                <a:latin typeface="Calibri" charset="0"/>
                <a:ea typeface="Calibri" charset="0"/>
                <a:cs typeface="Calibri" charset="0"/>
              </a:defRPr>
            </a:lvl2pPr>
            <a:lvl3pPr>
              <a:lnSpc>
                <a:spcPct val="100000"/>
              </a:lnSpc>
              <a:buClr>
                <a:srgbClr val="003142"/>
              </a:buClr>
              <a:defRPr sz="1700" baseline="0">
                <a:solidFill>
                  <a:srgbClr val="6C6C6C"/>
                </a:solidFill>
                <a:latin typeface="Calibri" charset="0"/>
                <a:ea typeface="Calibri" charset="0"/>
                <a:cs typeface="Calibri" charset="0"/>
              </a:defRPr>
            </a:lvl3pPr>
          </a:lstStyle>
          <a:p>
            <a:pPr lvl="0"/>
            <a:r>
              <a:rPr lang="en-US" dirty="0"/>
              <a:t>1st level Bullet text Calibri 20pt text</a:t>
            </a:r>
          </a:p>
          <a:p>
            <a:pPr lvl="1"/>
            <a:r>
              <a:rPr lang="en-US" dirty="0"/>
              <a:t>2nd level Bullet text Calibri 18pt text</a:t>
            </a:r>
          </a:p>
          <a:p>
            <a:pPr lvl="2"/>
            <a:r>
              <a:rPr lang="en-US" dirty="0"/>
              <a:t>3rd level Bullet text Calibri 17pt text</a:t>
            </a:r>
          </a:p>
        </p:txBody>
      </p:sp>
    </p:spTree>
    <p:extLst>
      <p:ext uri="{BB962C8B-B14F-4D97-AF65-F5344CB8AC3E}">
        <p14:creationId xmlns:p14="http://schemas.microsoft.com/office/powerpoint/2010/main" val="3243446015"/>
      </p:ext>
    </p:extLst>
  </p:cSld>
  <p:clrMapOvr>
    <a:masterClrMapping/>
  </p:clrMapOvr>
  <p:extLst mod="1">
    <p:ext uri="{DCECCB84-F9BA-43D5-87BE-67443E8EF086}">
      <p15:sldGuideLst xmlns:p15="http://schemas.microsoft.com/office/powerpoint/2012/main">
        <p15:guide id="1" pos="240">
          <p15:clr>
            <a:srgbClr val="FBAE40"/>
          </p15:clr>
        </p15:guide>
        <p15:guide id="2" orient="horz" pos="144">
          <p15:clr>
            <a:srgbClr val="FBAE40"/>
          </p15:clr>
        </p15:guide>
        <p15:guide id="3" orient="horz" pos="1296">
          <p15:clr>
            <a:srgbClr val="FBAE40"/>
          </p15:clr>
        </p15:guide>
        <p15:guide id="4" pos="52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ECA90A-87AD-4DA4-92EE-7452ABDAC6F2}" type="datetimeFigureOut">
              <a:rPr lang="en-US" smtClean="0"/>
              <a:t>8/15/2018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8E0C1D2-0974-4E71-A7C0-0A5CB72EE715}" type="slidenum">
              <a:rPr lang="en-US" smtClean="0"/>
              <a:t>‹#›</a:t>
            </a:fld>
            <a:endParaRPr lang="en-US"/>
          </a:p>
        </p:txBody>
      </p:sp>
    </p:spTree>
    <p:extLst>
      <p:ext uri="{BB962C8B-B14F-4D97-AF65-F5344CB8AC3E}">
        <p14:creationId xmlns:p14="http://schemas.microsoft.com/office/powerpoint/2010/main" val="1392078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093B61-C7AD-4E88-825F-B90FB5F64D0C}" type="datetimeFigureOut">
              <a:rPr lang="en-US" smtClean="0">
                <a:solidFill>
                  <a:srgbClr val="000000"/>
                </a:solidFill>
              </a:rPr>
              <a:pPr/>
              <a:t>8/15/2018</a:t>
            </a:fld>
            <a:endParaRPr lang="en-US" dirty="0">
              <a:solidFill>
                <a:srgbClr val="000000"/>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DA5D78B-6EF0-4BD0-848E-D233A709309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5158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Design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232743"/>
            <a:ext cx="10515600" cy="1325563"/>
          </a:xfrm>
          <a:prstGeom prst="rect">
            <a:avLst/>
          </a:prstGeom>
        </p:spPr>
        <p:txBody>
          <a:bodyPr/>
          <a:lstStyle>
            <a:lvl1pPr>
              <a:defRPr sz="3200">
                <a:solidFill>
                  <a:srgbClr val="003142"/>
                </a:solidFill>
                <a:latin typeface="Calibri" charset="0"/>
                <a:ea typeface="Calibri" charset="0"/>
                <a:cs typeface="Calibri" charset="0"/>
              </a:defRPr>
            </a:lvl1pPr>
          </a:lstStyle>
          <a:p>
            <a:r>
              <a:rPr lang="en-US" dirty="0"/>
              <a:t>Calibri 32pt USDA RD Blue (slide design option 2)</a:t>
            </a:r>
          </a:p>
        </p:txBody>
      </p:sp>
      <p:sp>
        <p:nvSpPr>
          <p:cNvPr id="3" name="Text Placeholder 2"/>
          <p:cNvSpPr>
            <a:spLocks noGrp="1"/>
          </p:cNvSpPr>
          <p:nvPr>
            <p:ph type="body" idx="1" hasCustomPrompt="1"/>
          </p:nvPr>
        </p:nvSpPr>
        <p:spPr>
          <a:xfrm>
            <a:off x="839788" y="1554163"/>
            <a:ext cx="8215002" cy="823912"/>
          </a:xfrm>
          <a:prstGeom prst="rect">
            <a:avLst/>
          </a:prstGeom>
        </p:spPr>
        <p:txBody>
          <a:bodyPr anchor="b"/>
          <a:lstStyle>
            <a:lvl1pPr marL="0" indent="0">
              <a:buNone/>
              <a:defRPr sz="2200" b="0" baseline="0">
                <a:solidFill>
                  <a:srgbClr val="456F61"/>
                </a:solidFill>
                <a:latin typeface="Calibri" charset="0"/>
                <a:ea typeface="Calibri" charset="0"/>
                <a:cs typeface="Calibri"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Calibri 22pt USDA RD Green (text color R-69 G-111 B-97</a:t>
            </a:r>
          </a:p>
        </p:txBody>
      </p:sp>
      <p:sp>
        <p:nvSpPr>
          <p:cNvPr id="4" name="Content Placeholder 3"/>
          <p:cNvSpPr>
            <a:spLocks noGrp="1"/>
          </p:cNvSpPr>
          <p:nvPr>
            <p:ph sz="half" idx="2" hasCustomPrompt="1"/>
          </p:nvPr>
        </p:nvSpPr>
        <p:spPr>
          <a:xfrm>
            <a:off x="839788" y="2378075"/>
            <a:ext cx="8215002" cy="3684588"/>
          </a:xfrm>
          <a:prstGeom prst="rect">
            <a:avLst/>
          </a:prstGeom>
        </p:spPr>
        <p:txBody>
          <a:bodyPr/>
          <a:lstStyle>
            <a:lvl1pPr>
              <a:lnSpc>
                <a:spcPct val="100000"/>
              </a:lnSpc>
              <a:buClr>
                <a:srgbClr val="003142"/>
              </a:buClr>
              <a:defRPr sz="2000" baseline="0">
                <a:solidFill>
                  <a:srgbClr val="6C6C6C"/>
                </a:solidFill>
                <a:latin typeface="Calibri" charset="0"/>
                <a:ea typeface="Calibri" charset="0"/>
                <a:cs typeface="Calibri" charset="0"/>
              </a:defRPr>
            </a:lvl1pPr>
            <a:lvl2pPr>
              <a:lnSpc>
                <a:spcPct val="100000"/>
              </a:lnSpc>
              <a:buClr>
                <a:srgbClr val="003142"/>
              </a:buClr>
              <a:defRPr sz="1800" baseline="0">
                <a:solidFill>
                  <a:srgbClr val="6C6C6C"/>
                </a:solidFill>
                <a:latin typeface="Calibri" charset="0"/>
                <a:ea typeface="Calibri" charset="0"/>
                <a:cs typeface="Calibri" charset="0"/>
              </a:defRPr>
            </a:lvl2pPr>
            <a:lvl3pPr>
              <a:lnSpc>
                <a:spcPct val="100000"/>
              </a:lnSpc>
              <a:buClr>
                <a:srgbClr val="003142"/>
              </a:buClr>
              <a:defRPr sz="1700" baseline="0">
                <a:solidFill>
                  <a:srgbClr val="6C6C6C"/>
                </a:solidFill>
                <a:latin typeface="Calibri" charset="0"/>
                <a:ea typeface="Calibri" charset="0"/>
                <a:cs typeface="Calibri" charset="0"/>
              </a:defRPr>
            </a:lvl3pPr>
          </a:lstStyle>
          <a:p>
            <a:pPr lvl="0"/>
            <a:r>
              <a:rPr lang="en-US" dirty="0"/>
              <a:t>1st level Bullet text Calibri 20pt text</a:t>
            </a:r>
          </a:p>
          <a:p>
            <a:pPr lvl="1"/>
            <a:r>
              <a:rPr lang="en-US" dirty="0"/>
              <a:t>2nd level Bullet text Calibri 18pt text</a:t>
            </a:r>
          </a:p>
          <a:p>
            <a:pPr lvl="2"/>
            <a:r>
              <a:rPr lang="en-US" dirty="0"/>
              <a:t>3rd level Bullet text Calibri 17pt text</a:t>
            </a:r>
          </a:p>
        </p:txBody>
      </p:sp>
    </p:spTree>
    <p:extLst>
      <p:ext uri="{BB962C8B-B14F-4D97-AF65-F5344CB8AC3E}">
        <p14:creationId xmlns:p14="http://schemas.microsoft.com/office/powerpoint/2010/main" val="466761596"/>
      </p:ext>
    </p:extLst>
  </p:cSld>
  <p:clrMapOvr>
    <a:masterClrMapping/>
  </p:clrMapOvr>
  <p:extLst mod="1">
    <p:ext uri="{DCECCB84-F9BA-43D5-87BE-67443E8EF086}">
      <p15:sldGuideLst xmlns:p15="http://schemas.microsoft.com/office/powerpoint/2012/main">
        <p15:guide id="1" pos="240">
          <p15:clr>
            <a:srgbClr val="FBAE40"/>
          </p15:clr>
        </p15:guide>
        <p15:guide id="2" orient="horz" pos="144">
          <p15:clr>
            <a:srgbClr val="FBAE40"/>
          </p15:clr>
        </p15:guide>
        <p15:guide id="3" orient="horz" pos="1296">
          <p15:clr>
            <a:srgbClr val="FBAE40"/>
          </p15:clr>
        </p15:guide>
        <p15:guide id="4" pos="52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esign 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228600"/>
            <a:ext cx="10515600" cy="1325563"/>
          </a:xfrm>
          <a:prstGeom prst="rect">
            <a:avLst/>
          </a:prstGeom>
        </p:spPr>
        <p:txBody>
          <a:bodyPr/>
          <a:lstStyle>
            <a:lvl1pPr>
              <a:defRPr sz="3200">
                <a:solidFill>
                  <a:schemeClr val="bg1"/>
                </a:solidFill>
                <a:latin typeface="Calibri" charset="0"/>
                <a:ea typeface="Calibri" charset="0"/>
                <a:cs typeface="Calibri" charset="0"/>
              </a:defRPr>
            </a:lvl1pPr>
          </a:lstStyle>
          <a:p>
            <a:r>
              <a:rPr lang="en-US" dirty="0"/>
              <a:t>Calibri 32pt White (slide design option 3)</a:t>
            </a:r>
          </a:p>
        </p:txBody>
      </p:sp>
      <p:sp>
        <p:nvSpPr>
          <p:cNvPr id="3" name="Text Placeholder 2"/>
          <p:cNvSpPr>
            <a:spLocks noGrp="1"/>
          </p:cNvSpPr>
          <p:nvPr>
            <p:ph type="body" idx="1" hasCustomPrompt="1"/>
          </p:nvPr>
        </p:nvSpPr>
        <p:spPr>
          <a:xfrm>
            <a:off x="839788" y="1554163"/>
            <a:ext cx="8739110" cy="823912"/>
          </a:xfrm>
          <a:prstGeom prst="rect">
            <a:avLst/>
          </a:prstGeom>
        </p:spPr>
        <p:txBody>
          <a:bodyPr anchor="b"/>
          <a:lstStyle>
            <a:lvl1pPr marL="0" indent="0">
              <a:buNone/>
              <a:defRPr sz="2200" b="0" baseline="0">
                <a:solidFill>
                  <a:srgbClr val="003142"/>
                </a:solidFill>
                <a:latin typeface="Calibri" charset="0"/>
                <a:ea typeface="Calibri" charset="0"/>
                <a:cs typeface="Calibri"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Calibri 22pt USDA RD Blue (text color R-0 G-49 B-66)</a:t>
            </a:r>
          </a:p>
        </p:txBody>
      </p:sp>
      <p:sp>
        <p:nvSpPr>
          <p:cNvPr id="4" name="Content Placeholder 3"/>
          <p:cNvSpPr>
            <a:spLocks noGrp="1"/>
          </p:cNvSpPr>
          <p:nvPr>
            <p:ph sz="half" idx="2" hasCustomPrompt="1"/>
          </p:nvPr>
        </p:nvSpPr>
        <p:spPr>
          <a:xfrm>
            <a:off x="839788" y="2378075"/>
            <a:ext cx="8215002" cy="3684588"/>
          </a:xfrm>
          <a:prstGeom prst="rect">
            <a:avLst/>
          </a:prstGeom>
        </p:spPr>
        <p:txBody>
          <a:bodyPr/>
          <a:lstStyle>
            <a:lvl1pPr>
              <a:lnSpc>
                <a:spcPct val="100000"/>
              </a:lnSpc>
              <a:buClr>
                <a:srgbClr val="456F61"/>
              </a:buClr>
              <a:defRPr sz="2000" baseline="0">
                <a:solidFill>
                  <a:srgbClr val="6C6C6C"/>
                </a:solidFill>
                <a:latin typeface="Calibri" charset="0"/>
                <a:ea typeface="Calibri" charset="0"/>
                <a:cs typeface="Calibri" charset="0"/>
              </a:defRPr>
            </a:lvl1pPr>
            <a:lvl2pPr>
              <a:lnSpc>
                <a:spcPct val="100000"/>
              </a:lnSpc>
              <a:buClr>
                <a:srgbClr val="456F61"/>
              </a:buClr>
              <a:defRPr sz="1800" baseline="0">
                <a:solidFill>
                  <a:srgbClr val="6C6C6C"/>
                </a:solidFill>
                <a:latin typeface="Calibri" charset="0"/>
                <a:ea typeface="Calibri" charset="0"/>
                <a:cs typeface="Calibri" charset="0"/>
              </a:defRPr>
            </a:lvl2pPr>
            <a:lvl3pPr>
              <a:lnSpc>
                <a:spcPct val="100000"/>
              </a:lnSpc>
              <a:buClr>
                <a:srgbClr val="456F61"/>
              </a:buClr>
              <a:defRPr sz="1700" baseline="0">
                <a:solidFill>
                  <a:srgbClr val="6C6C6C"/>
                </a:solidFill>
                <a:latin typeface="Calibri" charset="0"/>
                <a:ea typeface="Calibri" charset="0"/>
                <a:cs typeface="Calibri" charset="0"/>
              </a:defRPr>
            </a:lvl3pPr>
          </a:lstStyle>
          <a:p>
            <a:pPr lvl="0"/>
            <a:r>
              <a:rPr lang="en-US" dirty="0"/>
              <a:t>1st level Bullet text Calibri 20pt text</a:t>
            </a:r>
          </a:p>
          <a:p>
            <a:pPr lvl="1"/>
            <a:r>
              <a:rPr lang="en-US" dirty="0"/>
              <a:t>2nd level Bullet text Calibri 18pt text</a:t>
            </a:r>
          </a:p>
          <a:p>
            <a:pPr lvl="2"/>
            <a:r>
              <a:rPr lang="en-US" dirty="0"/>
              <a:t>3rd level Bullet text Calibri 17pt text</a:t>
            </a:r>
          </a:p>
        </p:txBody>
      </p:sp>
    </p:spTree>
    <p:extLst>
      <p:ext uri="{BB962C8B-B14F-4D97-AF65-F5344CB8AC3E}">
        <p14:creationId xmlns:p14="http://schemas.microsoft.com/office/powerpoint/2010/main" val="3617523313"/>
      </p:ext>
    </p:extLst>
  </p:cSld>
  <p:clrMapOvr>
    <a:masterClrMapping/>
  </p:clrMapOvr>
  <p:extLst mod="1">
    <p:ext uri="{DCECCB84-F9BA-43D5-87BE-67443E8EF086}">
      <p15:sldGuideLst xmlns:p15="http://schemas.microsoft.com/office/powerpoint/2012/main">
        <p15:guide id="1" pos="240">
          <p15:clr>
            <a:srgbClr val="FBAE40"/>
          </p15:clr>
        </p15:guide>
        <p15:guide id="2" orient="horz" pos="144">
          <p15:clr>
            <a:srgbClr val="FBAE40"/>
          </p15:clr>
        </p15:guide>
        <p15:guide id="3" orient="horz" pos="1296">
          <p15:clr>
            <a:srgbClr val="FBAE40"/>
          </p15:clr>
        </p15:guide>
        <p15:guide id="4" pos="5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Design 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228600"/>
            <a:ext cx="10515600" cy="1325563"/>
          </a:xfrm>
          <a:prstGeom prst="rect">
            <a:avLst/>
          </a:prstGeom>
        </p:spPr>
        <p:txBody>
          <a:bodyPr/>
          <a:lstStyle>
            <a:lvl1pPr>
              <a:defRPr sz="3200">
                <a:solidFill>
                  <a:schemeClr val="bg1"/>
                </a:solidFill>
                <a:latin typeface="Calibri" charset="0"/>
                <a:ea typeface="Calibri" charset="0"/>
                <a:cs typeface="Calibri" charset="0"/>
              </a:defRPr>
            </a:lvl1pPr>
          </a:lstStyle>
          <a:p>
            <a:r>
              <a:rPr lang="en-US" dirty="0"/>
              <a:t>Calibri 32pt White (slide design option 3)</a:t>
            </a:r>
          </a:p>
        </p:txBody>
      </p:sp>
      <p:sp>
        <p:nvSpPr>
          <p:cNvPr id="3" name="Text Placeholder 2"/>
          <p:cNvSpPr>
            <a:spLocks noGrp="1"/>
          </p:cNvSpPr>
          <p:nvPr>
            <p:ph type="body" idx="1" hasCustomPrompt="1"/>
          </p:nvPr>
        </p:nvSpPr>
        <p:spPr>
          <a:xfrm>
            <a:off x="839788" y="1554163"/>
            <a:ext cx="8739110" cy="823912"/>
          </a:xfrm>
          <a:prstGeom prst="rect">
            <a:avLst/>
          </a:prstGeom>
        </p:spPr>
        <p:txBody>
          <a:bodyPr anchor="b"/>
          <a:lstStyle>
            <a:lvl1pPr marL="0" indent="0">
              <a:buNone/>
              <a:defRPr sz="2200" b="0" baseline="0">
                <a:solidFill>
                  <a:srgbClr val="003142"/>
                </a:solidFill>
                <a:latin typeface="Calibri" charset="0"/>
                <a:ea typeface="Calibri" charset="0"/>
                <a:cs typeface="Calibri"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Calibri 22pt USDA RD Blue (text color R-0 G-49 B-66)</a:t>
            </a:r>
          </a:p>
        </p:txBody>
      </p:sp>
      <p:sp>
        <p:nvSpPr>
          <p:cNvPr id="4" name="Content Placeholder 3"/>
          <p:cNvSpPr>
            <a:spLocks noGrp="1"/>
          </p:cNvSpPr>
          <p:nvPr>
            <p:ph sz="half" idx="2" hasCustomPrompt="1"/>
          </p:nvPr>
        </p:nvSpPr>
        <p:spPr>
          <a:xfrm>
            <a:off x="839788" y="2378075"/>
            <a:ext cx="8215002" cy="3684588"/>
          </a:xfrm>
          <a:prstGeom prst="rect">
            <a:avLst/>
          </a:prstGeom>
        </p:spPr>
        <p:txBody>
          <a:bodyPr/>
          <a:lstStyle>
            <a:lvl1pPr>
              <a:lnSpc>
                <a:spcPct val="100000"/>
              </a:lnSpc>
              <a:buClr>
                <a:srgbClr val="456F61"/>
              </a:buClr>
              <a:defRPr sz="2000" baseline="0">
                <a:solidFill>
                  <a:srgbClr val="6C6C6C"/>
                </a:solidFill>
                <a:latin typeface="Calibri" charset="0"/>
                <a:ea typeface="Calibri" charset="0"/>
                <a:cs typeface="Calibri" charset="0"/>
              </a:defRPr>
            </a:lvl1pPr>
            <a:lvl2pPr>
              <a:lnSpc>
                <a:spcPct val="100000"/>
              </a:lnSpc>
              <a:buClr>
                <a:srgbClr val="456F61"/>
              </a:buClr>
              <a:defRPr sz="1800" baseline="0">
                <a:solidFill>
                  <a:srgbClr val="6C6C6C"/>
                </a:solidFill>
                <a:latin typeface="Calibri" charset="0"/>
                <a:ea typeface="Calibri" charset="0"/>
                <a:cs typeface="Calibri" charset="0"/>
              </a:defRPr>
            </a:lvl2pPr>
            <a:lvl3pPr>
              <a:lnSpc>
                <a:spcPct val="100000"/>
              </a:lnSpc>
              <a:buClr>
                <a:srgbClr val="456F61"/>
              </a:buClr>
              <a:defRPr sz="1700" baseline="0">
                <a:solidFill>
                  <a:srgbClr val="6C6C6C"/>
                </a:solidFill>
                <a:latin typeface="Calibri" charset="0"/>
                <a:ea typeface="Calibri" charset="0"/>
                <a:cs typeface="Calibri" charset="0"/>
              </a:defRPr>
            </a:lvl3pPr>
          </a:lstStyle>
          <a:p>
            <a:pPr lvl="0"/>
            <a:r>
              <a:rPr lang="en-US" dirty="0"/>
              <a:t>1st level Bullet text Calibri 20pt text</a:t>
            </a:r>
          </a:p>
          <a:p>
            <a:pPr lvl="1"/>
            <a:r>
              <a:rPr lang="en-US" dirty="0"/>
              <a:t>2nd level Bullet text Calibri 18pt text</a:t>
            </a:r>
          </a:p>
          <a:p>
            <a:pPr lvl="2"/>
            <a:r>
              <a:rPr lang="en-US" dirty="0"/>
              <a:t>3rd level Bullet text Calibri 17pt text</a:t>
            </a:r>
          </a:p>
        </p:txBody>
      </p:sp>
    </p:spTree>
    <p:extLst>
      <p:ext uri="{BB962C8B-B14F-4D97-AF65-F5344CB8AC3E}">
        <p14:creationId xmlns:p14="http://schemas.microsoft.com/office/powerpoint/2010/main" val="3266320332"/>
      </p:ext>
    </p:extLst>
  </p:cSld>
  <p:clrMapOvr>
    <a:masterClrMapping/>
  </p:clrMapOvr>
  <p:extLst mod="1">
    <p:ext uri="{DCECCB84-F9BA-43D5-87BE-67443E8EF086}">
      <p15:sldGuideLst xmlns:p15="http://schemas.microsoft.com/office/powerpoint/2012/main">
        <p15:guide id="1" pos="240">
          <p15:clr>
            <a:srgbClr val="FBAE40"/>
          </p15:clr>
        </p15:guide>
        <p15:guide id="2" orient="horz" pos="144">
          <p15:clr>
            <a:srgbClr val="FBAE40"/>
          </p15:clr>
        </p15:guide>
        <p15:guide id="3" orient="horz" pos="1296">
          <p15:clr>
            <a:srgbClr val="FBAE40"/>
          </p15:clr>
        </p15:guide>
        <p15:guide id="4" pos="528">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4054"/>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9714"/>
          </a:xfrm>
          <a:prstGeom prst="rect">
            <a:avLst/>
          </a:prstGeom>
        </p:spPr>
      </p:pic>
    </p:spTree>
    <p:extLst>
      <p:ext uri="{BB962C8B-B14F-4D97-AF65-F5344CB8AC3E}">
        <p14:creationId xmlns:p14="http://schemas.microsoft.com/office/powerpoint/2010/main" val="3662007531"/>
      </p:ext>
    </p:extLst>
  </p:cSld>
  <p:clrMap bg1="lt1" tx1="dk1" bg2="lt2" tx2="dk2" accent1="accent1" accent2="accent2" accent3="accent3" accent4="accent4" accent5="accent5" accent6="accent6" hlink="hlink" folHlink="folHlink"/>
  <p:sldLayoutIdLst>
    <p:sldLayoutId id="2147483777" r:id="rId1"/>
    <p:sldLayoutId id="2147483792"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7" name="Freeform 6"/>
          <p:cNvSpPr/>
          <p:nvPr userDrawn="1"/>
        </p:nvSpPr>
        <p:spPr>
          <a:xfrm rot="10800000">
            <a:off x="-32844" y="0"/>
            <a:ext cx="12239898" cy="1532820"/>
          </a:xfrm>
          <a:custGeom>
            <a:avLst/>
            <a:gdLst>
              <a:gd name="connsiteX0" fmla="*/ 0 w 12239898"/>
              <a:gd name="connsiteY0" fmla="*/ 1532820 h 1532820"/>
              <a:gd name="connsiteX1" fmla="*/ 12239898 w 12239898"/>
              <a:gd name="connsiteY1" fmla="*/ 1532820 h 1532820"/>
              <a:gd name="connsiteX2" fmla="*/ 12218001 w 12239898"/>
              <a:gd name="connsiteY2" fmla="*/ 98539 h 1532820"/>
              <a:gd name="connsiteX3" fmla="*/ 11145095 w 12239898"/>
              <a:gd name="connsiteY3" fmla="*/ 0 h 1532820"/>
              <a:gd name="connsiteX4" fmla="*/ 8703684 w 12239898"/>
              <a:gd name="connsiteY4" fmla="*/ 54744 h 1532820"/>
              <a:gd name="connsiteX5" fmla="*/ 4247836 w 12239898"/>
              <a:gd name="connsiteY5" fmla="*/ 645974 h 1532820"/>
              <a:gd name="connsiteX6" fmla="*/ 1029115 w 12239898"/>
              <a:gd name="connsiteY6" fmla="*/ 613128 h 1532820"/>
              <a:gd name="connsiteX7" fmla="*/ 10948 w 12239898"/>
              <a:gd name="connsiteY7" fmla="*/ 481744 h 1532820"/>
              <a:gd name="connsiteX8" fmla="*/ 0 w 12239898"/>
              <a:gd name="connsiteY8" fmla="*/ 1532820 h 15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98" h="1532820">
                <a:moveTo>
                  <a:pt x="0" y="1532820"/>
                </a:moveTo>
                <a:lnTo>
                  <a:pt x="12239898" y="1532820"/>
                </a:lnTo>
                <a:lnTo>
                  <a:pt x="12218001" y="98539"/>
                </a:lnTo>
                <a:lnTo>
                  <a:pt x="11145095" y="0"/>
                </a:lnTo>
                <a:lnTo>
                  <a:pt x="8703684" y="54744"/>
                </a:lnTo>
                <a:lnTo>
                  <a:pt x="4247836" y="645974"/>
                </a:lnTo>
                <a:lnTo>
                  <a:pt x="1029115" y="613128"/>
                </a:lnTo>
                <a:lnTo>
                  <a:pt x="10948" y="481744"/>
                </a:lnTo>
                <a:lnTo>
                  <a:pt x="0" y="1532820"/>
                </a:lnTo>
                <a:close/>
              </a:path>
            </a:pathLst>
          </a:custGeom>
          <a:solidFill>
            <a:srgbClr val="0031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ine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0800000">
            <a:off x="-32844" y="708283"/>
            <a:ext cx="12224844" cy="953998"/>
          </a:xfrm>
          <a:prstGeom prst="rect">
            <a:avLst/>
          </a:prstGeom>
        </p:spPr>
      </p:pic>
      <p:sp>
        <p:nvSpPr>
          <p:cNvPr id="6" name="TextBox 5"/>
          <p:cNvSpPr txBox="1"/>
          <p:nvPr userDrawn="1"/>
        </p:nvSpPr>
        <p:spPr>
          <a:xfrm>
            <a:off x="9643872" y="6559296"/>
            <a:ext cx="2267712" cy="307777"/>
          </a:xfrm>
          <a:prstGeom prst="rect">
            <a:avLst/>
          </a:prstGeom>
          <a:noFill/>
        </p:spPr>
        <p:txBody>
          <a:bodyPr wrap="square" rtlCol="0">
            <a:spAutoFit/>
          </a:bodyPr>
          <a:lstStyle/>
          <a:p>
            <a:pPr algn="r"/>
            <a:r>
              <a:rPr lang="en-US" sz="1400" dirty="0"/>
              <a:t>Page </a:t>
            </a:r>
            <a:fld id="{817F7560-0CD1-460B-93DC-9A65683800E3}" type="slidenum">
              <a:rPr lang="en-US" sz="1400" smtClean="0"/>
              <a:t>‹#›</a:t>
            </a:fld>
            <a:endParaRPr lang="en-US" sz="1400" dirty="0"/>
          </a:p>
        </p:txBody>
      </p:sp>
      <p:sp>
        <p:nvSpPr>
          <p:cNvPr id="9" name="TextBox 8"/>
          <p:cNvSpPr txBox="1"/>
          <p:nvPr userDrawn="1"/>
        </p:nvSpPr>
        <p:spPr>
          <a:xfrm>
            <a:off x="364300" y="6559296"/>
            <a:ext cx="9413684" cy="307777"/>
          </a:xfrm>
          <a:prstGeom prst="rect">
            <a:avLst/>
          </a:prstGeom>
          <a:noFill/>
        </p:spPr>
        <p:txBody>
          <a:bodyPr wrap="square" rtlCol="0">
            <a:spAutoFit/>
          </a:bodyPr>
          <a:lstStyle/>
          <a:p>
            <a:r>
              <a:rPr lang="en-US" sz="1400" dirty="0"/>
              <a:t>Nevada Economic Development Conference August 20, 2018</a:t>
            </a:r>
          </a:p>
        </p:txBody>
      </p:sp>
      <p:sp>
        <p:nvSpPr>
          <p:cNvPr id="2"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A6778C-CED3-442A-8DDE-5F5E0B37CC6F}" type="slidenum">
              <a:rPr lang="en-US" smtClean="0"/>
              <a:t>‹#›</a:t>
            </a:fld>
            <a:endParaRPr lang="en-US"/>
          </a:p>
        </p:txBody>
      </p:sp>
    </p:spTree>
    <p:extLst>
      <p:ext uri="{BB962C8B-B14F-4D97-AF65-F5344CB8AC3E}">
        <p14:creationId xmlns:p14="http://schemas.microsoft.com/office/powerpoint/2010/main" val="2412390645"/>
      </p:ext>
    </p:extLst>
  </p:cSld>
  <p:clrMap bg1="lt1" tx1="dk1" bg2="lt2" tx2="dk2" accent1="accent1" accent2="accent2" accent3="accent3" accent4="accent4" accent5="accent5" accent6="accent6" hlink="hlink" folHlink="folHlink"/>
  <p:sldLayoutIdLst>
    <p:sldLayoutId id="2147483780" r:id="rId1"/>
    <p:sldLayoutId id="2147483800" r:id="rId2"/>
    <p:sldLayoutId id="2147483801" r:id="rId3"/>
    <p:sldLayoutId id="2147483802" r:id="rId4"/>
  </p:sldLayoutIdLst>
  <p:hf hdr="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7" name="Freeform 6"/>
          <p:cNvSpPr/>
          <p:nvPr userDrawn="1"/>
        </p:nvSpPr>
        <p:spPr>
          <a:xfrm>
            <a:off x="-43792" y="5594799"/>
            <a:ext cx="12239898" cy="1532820"/>
          </a:xfrm>
          <a:custGeom>
            <a:avLst/>
            <a:gdLst>
              <a:gd name="connsiteX0" fmla="*/ 0 w 12239898"/>
              <a:gd name="connsiteY0" fmla="*/ 1532820 h 1532820"/>
              <a:gd name="connsiteX1" fmla="*/ 12239898 w 12239898"/>
              <a:gd name="connsiteY1" fmla="*/ 1532820 h 1532820"/>
              <a:gd name="connsiteX2" fmla="*/ 12218001 w 12239898"/>
              <a:gd name="connsiteY2" fmla="*/ 98539 h 1532820"/>
              <a:gd name="connsiteX3" fmla="*/ 11145095 w 12239898"/>
              <a:gd name="connsiteY3" fmla="*/ 0 h 1532820"/>
              <a:gd name="connsiteX4" fmla="*/ 8703684 w 12239898"/>
              <a:gd name="connsiteY4" fmla="*/ 54744 h 1532820"/>
              <a:gd name="connsiteX5" fmla="*/ 4247836 w 12239898"/>
              <a:gd name="connsiteY5" fmla="*/ 645974 h 1532820"/>
              <a:gd name="connsiteX6" fmla="*/ 1029115 w 12239898"/>
              <a:gd name="connsiteY6" fmla="*/ 613128 h 1532820"/>
              <a:gd name="connsiteX7" fmla="*/ 10948 w 12239898"/>
              <a:gd name="connsiteY7" fmla="*/ 481744 h 1532820"/>
              <a:gd name="connsiteX8" fmla="*/ 0 w 12239898"/>
              <a:gd name="connsiteY8" fmla="*/ 1532820 h 15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98" h="1532820">
                <a:moveTo>
                  <a:pt x="0" y="1532820"/>
                </a:moveTo>
                <a:lnTo>
                  <a:pt x="12239898" y="1532820"/>
                </a:lnTo>
                <a:lnTo>
                  <a:pt x="12218001" y="98539"/>
                </a:lnTo>
                <a:lnTo>
                  <a:pt x="11145095" y="0"/>
                </a:lnTo>
                <a:lnTo>
                  <a:pt x="8703684" y="54744"/>
                </a:lnTo>
                <a:lnTo>
                  <a:pt x="4247836" y="645974"/>
                </a:lnTo>
                <a:lnTo>
                  <a:pt x="1029115" y="613128"/>
                </a:lnTo>
                <a:lnTo>
                  <a:pt x="10948" y="481744"/>
                </a:lnTo>
                <a:lnTo>
                  <a:pt x="0" y="1532820"/>
                </a:lnTo>
                <a:close/>
              </a:path>
            </a:pathLst>
          </a:custGeom>
          <a:solidFill>
            <a:srgbClr val="456F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ine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938" y="5465338"/>
            <a:ext cx="12217938" cy="953998"/>
          </a:xfrm>
          <a:prstGeom prst="rect">
            <a:avLst/>
          </a:prstGeom>
        </p:spPr>
      </p:pic>
      <p:sp>
        <p:nvSpPr>
          <p:cNvPr id="9" name="TextBox 8"/>
          <p:cNvSpPr txBox="1"/>
          <p:nvPr userDrawn="1"/>
        </p:nvSpPr>
        <p:spPr>
          <a:xfrm>
            <a:off x="9643872" y="6559296"/>
            <a:ext cx="2267712" cy="307777"/>
          </a:xfrm>
          <a:prstGeom prst="rect">
            <a:avLst/>
          </a:prstGeom>
          <a:noFill/>
        </p:spPr>
        <p:txBody>
          <a:bodyPr wrap="square" rtlCol="0">
            <a:spAutoFit/>
          </a:bodyPr>
          <a:lstStyle/>
          <a:p>
            <a:pPr algn="r"/>
            <a:r>
              <a:rPr lang="en-US" sz="1400" dirty="0">
                <a:solidFill>
                  <a:schemeClr val="bg1"/>
                </a:solidFill>
              </a:rPr>
              <a:t>Page </a:t>
            </a:r>
            <a:fld id="{817F7560-0CD1-460B-93DC-9A65683800E3}" type="slidenum">
              <a:rPr lang="en-US" sz="1400" smtClean="0">
                <a:solidFill>
                  <a:schemeClr val="bg1"/>
                </a:solidFill>
              </a:rPr>
              <a:t>‹#›</a:t>
            </a:fld>
            <a:endParaRPr lang="en-US" sz="1400" dirty="0">
              <a:solidFill>
                <a:schemeClr val="bg1"/>
              </a:solidFill>
            </a:endParaRPr>
          </a:p>
        </p:txBody>
      </p:sp>
      <p:sp>
        <p:nvSpPr>
          <p:cNvPr id="10" name="TextBox 9"/>
          <p:cNvSpPr txBox="1"/>
          <p:nvPr userDrawn="1"/>
        </p:nvSpPr>
        <p:spPr>
          <a:xfrm>
            <a:off x="291148" y="6559296"/>
            <a:ext cx="9413684" cy="307777"/>
          </a:xfrm>
          <a:prstGeom prst="rect">
            <a:avLst/>
          </a:prstGeom>
          <a:noFill/>
        </p:spPr>
        <p:txBody>
          <a:bodyPr wrap="square" rtlCol="0">
            <a:spAutoFit/>
          </a:bodyPr>
          <a:lstStyle/>
          <a:p>
            <a:r>
              <a:rPr lang="en-US" sz="1400" dirty="0">
                <a:solidFill>
                  <a:schemeClr val="bg1"/>
                </a:solidFill>
              </a:rPr>
              <a:t>Nevada Economic Development Conference August 20, 2018</a:t>
            </a:r>
          </a:p>
        </p:txBody>
      </p:sp>
    </p:spTree>
    <p:extLst>
      <p:ext uri="{BB962C8B-B14F-4D97-AF65-F5344CB8AC3E}">
        <p14:creationId xmlns:p14="http://schemas.microsoft.com/office/powerpoint/2010/main" val="257603413"/>
      </p:ext>
    </p:extLst>
  </p:cSld>
  <p:clrMap bg1="lt1" tx1="dk1" bg2="lt2" tx2="dk2" accent1="accent1" accent2="accent2" accent3="accent3" accent4="accent4" accent5="accent5" accent6="accent6" hlink="hlink" folHlink="folHlink"/>
  <p:sldLayoutIdLst>
    <p:sldLayoutId id="2147483782"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6"/>
          <p:cNvSpPr/>
          <p:nvPr userDrawn="1"/>
        </p:nvSpPr>
        <p:spPr>
          <a:xfrm>
            <a:off x="-43792" y="5594799"/>
            <a:ext cx="12239898" cy="1532820"/>
          </a:xfrm>
          <a:custGeom>
            <a:avLst/>
            <a:gdLst>
              <a:gd name="connsiteX0" fmla="*/ 0 w 12239898"/>
              <a:gd name="connsiteY0" fmla="*/ 1532820 h 1532820"/>
              <a:gd name="connsiteX1" fmla="*/ 12239898 w 12239898"/>
              <a:gd name="connsiteY1" fmla="*/ 1532820 h 1532820"/>
              <a:gd name="connsiteX2" fmla="*/ 12218001 w 12239898"/>
              <a:gd name="connsiteY2" fmla="*/ 98539 h 1532820"/>
              <a:gd name="connsiteX3" fmla="*/ 11145095 w 12239898"/>
              <a:gd name="connsiteY3" fmla="*/ 0 h 1532820"/>
              <a:gd name="connsiteX4" fmla="*/ 8703684 w 12239898"/>
              <a:gd name="connsiteY4" fmla="*/ 54744 h 1532820"/>
              <a:gd name="connsiteX5" fmla="*/ 4247836 w 12239898"/>
              <a:gd name="connsiteY5" fmla="*/ 645974 h 1532820"/>
              <a:gd name="connsiteX6" fmla="*/ 1029115 w 12239898"/>
              <a:gd name="connsiteY6" fmla="*/ 613128 h 1532820"/>
              <a:gd name="connsiteX7" fmla="*/ 10948 w 12239898"/>
              <a:gd name="connsiteY7" fmla="*/ 481744 h 1532820"/>
              <a:gd name="connsiteX8" fmla="*/ 0 w 12239898"/>
              <a:gd name="connsiteY8" fmla="*/ 1532820 h 15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98" h="1532820">
                <a:moveTo>
                  <a:pt x="0" y="1532820"/>
                </a:moveTo>
                <a:lnTo>
                  <a:pt x="12239898" y="1532820"/>
                </a:lnTo>
                <a:lnTo>
                  <a:pt x="12218001" y="98539"/>
                </a:lnTo>
                <a:lnTo>
                  <a:pt x="11145095" y="0"/>
                </a:lnTo>
                <a:lnTo>
                  <a:pt x="8703684" y="54744"/>
                </a:lnTo>
                <a:lnTo>
                  <a:pt x="4247836" y="645974"/>
                </a:lnTo>
                <a:lnTo>
                  <a:pt x="1029115" y="613128"/>
                </a:lnTo>
                <a:lnTo>
                  <a:pt x="10948" y="481744"/>
                </a:lnTo>
                <a:lnTo>
                  <a:pt x="0" y="1532820"/>
                </a:lnTo>
                <a:close/>
              </a:path>
            </a:pathLst>
          </a:custGeom>
          <a:solidFill>
            <a:srgbClr val="456F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ine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938" y="5465338"/>
            <a:ext cx="12217938" cy="953998"/>
          </a:xfrm>
          <a:prstGeom prst="rect">
            <a:avLst/>
          </a:prstGeom>
        </p:spPr>
      </p:pic>
      <p:sp>
        <p:nvSpPr>
          <p:cNvPr id="9" name="Freeform 8"/>
          <p:cNvSpPr/>
          <p:nvPr userDrawn="1"/>
        </p:nvSpPr>
        <p:spPr>
          <a:xfrm rot="10800000">
            <a:off x="-32844" y="0"/>
            <a:ext cx="12239898" cy="1532820"/>
          </a:xfrm>
          <a:custGeom>
            <a:avLst/>
            <a:gdLst>
              <a:gd name="connsiteX0" fmla="*/ 0 w 12239898"/>
              <a:gd name="connsiteY0" fmla="*/ 1532820 h 1532820"/>
              <a:gd name="connsiteX1" fmla="*/ 12239898 w 12239898"/>
              <a:gd name="connsiteY1" fmla="*/ 1532820 h 1532820"/>
              <a:gd name="connsiteX2" fmla="*/ 12218001 w 12239898"/>
              <a:gd name="connsiteY2" fmla="*/ 98539 h 1532820"/>
              <a:gd name="connsiteX3" fmla="*/ 11145095 w 12239898"/>
              <a:gd name="connsiteY3" fmla="*/ 0 h 1532820"/>
              <a:gd name="connsiteX4" fmla="*/ 8703684 w 12239898"/>
              <a:gd name="connsiteY4" fmla="*/ 54744 h 1532820"/>
              <a:gd name="connsiteX5" fmla="*/ 4247836 w 12239898"/>
              <a:gd name="connsiteY5" fmla="*/ 645974 h 1532820"/>
              <a:gd name="connsiteX6" fmla="*/ 1029115 w 12239898"/>
              <a:gd name="connsiteY6" fmla="*/ 613128 h 1532820"/>
              <a:gd name="connsiteX7" fmla="*/ 10948 w 12239898"/>
              <a:gd name="connsiteY7" fmla="*/ 481744 h 1532820"/>
              <a:gd name="connsiteX8" fmla="*/ 0 w 12239898"/>
              <a:gd name="connsiteY8" fmla="*/ 1532820 h 15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98" h="1532820">
                <a:moveTo>
                  <a:pt x="0" y="1532820"/>
                </a:moveTo>
                <a:lnTo>
                  <a:pt x="12239898" y="1532820"/>
                </a:lnTo>
                <a:lnTo>
                  <a:pt x="12218001" y="98539"/>
                </a:lnTo>
                <a:lnTo>
                  <a:pt x="11145095" y="0"/>
                </a:lnTo>
                <a:lnTo>
                  <a:pt x="8703684" y="54744"/>
                </a:lnTo>
                <a:lnTo>
                  <a:pt x="4247836" y="645974"/>
                </a:lnTo>
                <a:lnTo>
                  <a:pt x="1029115" y="613128"/>
                </a:lnTo>
                <a:lnTo>
                  <a:pt x="10948" y="481744"/>
                </a:lnTo>
                <a:lnTo>
                  <a:pt x="0" y="1532820"/>
                </a:lnTo>
                <a:close/>
              </a:path>
            </a:pathLst>
          </a:custGeom>
          <a:solidFill>
            <a:srgbClr val="0031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ine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32844" y="708283"/>
            <a:ext cx="12224844" cy="953998"/>
          </a:xfrm>
          <a:prstGeom prst="rect">
            <a:avLst/>
          </a:prstGeom>
        </p:spPr>
      </p:pic>
      <p:sp>
        <p:nvSpPr>
          <p:cNvPr id="11" name="TextBox 10"/>
          <p:cNvSpPr txBox="1"/>
          <p:nvPr userDrawn="1"/>
        </p:nvSpPr>
        <p:spPr>
          <a:xfrm>
            <a:off x="9643872" y="6559296"/>
            <a:ext cx="2267712" cy="307777"/>
          </a:xfrm>
          <a:prstGeom prst="rect">
            <a:avLst/>
          </a:prstGeom>
          <a:noFill/>
        </p:spPr>
        <p:txBody>
          <a:bodyPr wrap="square" rtlCol="0">
            <a:spAutoFit/>
          </a:bodyPr>
          <a:lstStyle/>
          <a:p>
            <a:pPr algn="r"/>
            <a:r>
              <a:rPr lang="en-US" sz="1400" dirty="0">
                <a:solidFill>
                  <a:schemeClr val="bg1"/>
                </a:solidFill>
              </a:rPr>
              <a:t>Page </a:t>
            </a:r>
            <a:fld id="{817F7560-0CD1-460B-93DC-9A65683800E3}" type="slidenum">
              <a:rPr lang="en-US" sz="1400" smtClean="0">
                <a:solidFill>
                  <a:schemeClr val="bg1"/>
                </a:solidFill>
              </a:rPr>
              <a:t>‹#›</a:t>
            </a:fld>
            <a:endParaRPr lang="en-US" sz="1400" dirty="0">
              <a:solidFill>
                <a:schemeClr val="bg1"/>
              </a:solidFill>
            </a:endParaRPr>
          </a:p>
        </p:txBody>
      </p:sp>
      <p:sp>
        <p:nvSpPr>
          <p:cNvPr id="12" name="TextBox 11"/>
          <p:cNvSpPr txBox="1"/>
          <p:nvPr userDrawn="1"/>
        </p:nvSpPr>
        <p:spPr>
          <a:xfrm>
            <a:off x="291148" y="6559296"/>
            <a:ext cx="9413684" cy="307777"/>
          </a:xfrm>
          <a:prstGeom prst="rect">
            <a:avLst/>
          </a:prstGeom>
          <a:noFill/>
        </p:spPr>
        <p:txBody>
          <a:bodyPr wrap="square" rtlCol="0">
            <a:spAutoFit/>
          </a:bodyPr>
          <a:lstStyle/>
          <a:p>
            <a:r>
              <a:rPr lang="en-US" sz="1400" dirty="0">
                <a:solidFill>
                  <a:schemeClr val="bg1"/>
                </a:solidFill>
              </a:rPr>
              <a:t>Nevada Economic Development Conference August 20, 2018</a:t>
            </a:r>
          </a:p>
        </p:txBody>
      </p:sp>
    </p:spTree>
    <p:extLst>
      <p:ext uri="{BB962C8B-B14F-4D97-AF65-F5344CB8AC3E}">
        <p14:creationId xmlns:p14="http://schemas.microsoft.com/office/powerpoint/2010/main" val="894198502"/>
      </p:ext>
    </p:extLst>
  </p:cSld>
  <p:clrMap bg1="lt1" tx1="dk1" bg2="lt2" tx2="dk2" accent1="accent1" accent2="accent2" accent3="accent3" accent4="accent4" accent5="accent5" accent6="accent6" hlink="hlink" folHlink="folHlink"/>
  <p:sldLayoutIdLst>
    <p:sldLayoutId id="2147483784"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Box 10"/>
          <p:cNvSpPr txBox="1"/>
          <p:nvPr userDrawn="1"/>
        </p:nvSpPr>
        <p:spPr>
          <a:xfrm>
            <a:off x="9643872" y="6559296"/>
            <a:ext cx="2267712" cy="307777"/>
          </a:xfrm>
          <a:prstGeom prst="rect">
            <a:avLst/>
          </a:prstGeom>
          <a:noFill/>
        </p:spPr>
        <p:txBody>
          <a:bodyPr wrap="square" rtlCol="0">
            <a:spAutoFit/>
          </a:bodyPr>
          <a:lstStyle/>
          <a:p>
            <a:pPr algn="r"/>
            <a:r>
              <a:rPr lang="en-US" sz="1400" dirty="0">
                <a:solidFill>
                  <a:schemeClr val="bg1"/>
                </a:solidFill>
              </a:rPr>
              <a:t>Page </a:t>
            </a:r>
            <a:fld id="{817F7560-0CD1-460B-93DC-9A65683800E3}" type="slidenum">
              <a:rPr lang="en-US" sz="1400" smtClean="0">
                <a:solidFill>
                  <a:schemeClr val="bg1"/>
                </a:solidFill>
              </a:rPr>
              <a:t>‹#›</a:t>
            </a:fld>
            <a:endParaRPr lang="en-US" sz="1400" dirty="0">
              <a:solidFill>
                <a:schemeClr val="bg1"/>
              </a:solidFill>
            </a:endParaRPr>
          </a:p>
        </p:txBody>
      </p:sp>
      <p:sp>
        <p:nvSpPr>
          <p:cNvPr id="12" name="TextBox 11"/>
          <p:cNvSpPr txBox="1"/>
          <p:nvPr userDrawn="1"/>
        </p:nvSpPr>
        <p:spPr>
          <a:xfrm>
            <a:off x="291148" y="6559296"/>
            <a:ext cx="9413684" cy="307777"/>
          </a:xfrm>
          <a:prstGeom prst="rect">
            <a:avLst/>
          </a:prstGeom>
          <a:noFill/>
        </p:spPr>
        <p:txBody>
          <a:bodyPr wrap="square" rtlCol="0">
            <a:spAutoFit/>
          </a:bodyPr>
          <a:lstStyle/>
          <a:p>
            <a:r>
              <a:rPr lang="en-US" sz="1400" dirty="0">
                <a:solidFill>
                  <a:schemeClr val="bg1"/>
                </a:solidFill>
              </a:rPr>
              <a:t>Nevada Economic Development Conference August 20, 2018</a:t>
            </a:r>
          </a:p>
        </p:txBody>
      </p:sp>
      <p:sp>
        <p:nvSpPr>
          <p:cNvPr id="13" name="TextBox 12"/>
          <p:cNvSpPr txBox="1"/>
          <p:nvPr userDrawn="1"/>
        </p:nvSpPr>
        <p:spPr>
          <a:xfrm>
            <a:off x="9643872" y="6340993"/>
            <a:ext cx="2267712" cy="307777"/>
          </a:xfrm>
          <a:prstGeom prst="rect">
            <a:avLst/>
          </a:prstGeom>
          <a:noFill/>
        </p:spPr>
        <p:txBody>
          <a:bodyPr wrap="square" rtlCol="0">
            <a:spAutoFit/>
          </a:bodyPr>
          <a:lstStyle/>
          <a:p>
            <a:pPr algn="r"/>
            <a:r>
              <a:rPr lang="en-US" sz="1400" dirty="0">
                <a:solidFill>
                  <a:schemeClr val="tx1"/>
                </a:solidFill>
              </a:rPr>
              <a:t>Page </a:t>
            </a:r>
            <a:fld id="{817F7560-0CD1-460B-93DC-9A65683800E3}" type="slidenum">
              <a:rPr lang="en-US" sz="1400" smtClean="0">
                <a:solidFill>
                  <a:schemeClr val="tx1"/>
                </a:solidFill>
              </a:rPr>
              <a:t>‹#›</a:t>
            </a:fld>
            <a:endParaRPr lang="en-US" sz="1400" dirty="0">
              <a:solidFill>
                <a:schemeClr val="tx1"/>
              </a:solidFill>
            </a:endParaRPr>
          </a:p>
        </p:txBody>
      </p:sp>
      <p:sp>
        <p:nvSpPr>
          <p:cNvPr id="14" name="TextBox 13"/>
          <p:cNvSpPr txBox="1"/>
          <p:nvPr userDrawn="1"/>
        </p:nvSpPr>
        <p:spPr>
          <a:xfrm>
            <a:off x="291148" y="6340993"/>
            <a:ext cx="9413684" cy="307777"/>
          </a:xfrm>
          <a:prstGeom prst="rect">
            <a:avLst/>
          </a:prstGeom>
          <a:noFill/>
        </p:spPr>
        <p:txBody>
          <a:bodyPr wrap="square" rtlCol="0">
            <a:spAutoFit/>
          </a:bodyPr>
          <a:lstStyle/>
          <a:p>
            <a:r>
              <a:rPr lang="en-US" sz="1400" dirty="0">
                <a:solidFill>
                  <a:schemeClr val="tx1"/>
                </a:solidFill>
              </a:rPr>
              <a:t>Nevada Economic Development Conference August 20, 2018</a:t>
            </a:r>
          </a:p>
        </p:txBody>
      </p:sp>
    </p:spTree>
    <p:extLst>
      <p:ext uri="{BB962C8B-B14F-4D97-AF65-F5344CB8AC3E}">
        <p14:creationId xmlns:p14="http://schemas.microsoft.com/office/powerpoint/2010/main" val="3353761664"/>
      </p:ext>
    </p:extLst>
  </p:cSld>
  <p:clrMap bg1="lt1" tx1="dk1" bg2="lt2" tx2="dk2" accent1="accent1" accent2="accent2" accent3="accent3" accent4="accent4" accent5="accent5" accent6="accent6" hlink="hlink" folHlink="folHlink"/>
  <p:sldLayoutIdLst>
    <p:sldLayoutId id="2147483796"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3142"/>
        </a:solidFill>
        <a:effectLst/>
      </p:bgPr>
    </p:bg>
    <p:spTree>
      <p:nvGrpSpPr>
        <p:cNvPr id="1" name=""/>
        <p:cNvGrpSpPr/>
        <p:nvPr/>
      </p:nvGrpSpPr>
      <p:grpSpPr>
        <a:xfrm>
          <a:off x="0" y="0"/>
          <a:ext cx="0" cy="0"/>
          <a:chOff x="0" y="0"/>
          <a:chExt cx="0" cy="0"/>
        </a:xfrm>
      </p:grpSpPr>
      <p:sp>
        <p:nvSpPr>
          <p:cNvPr id="7" name="TextBox 6"/>
          <p:cNvSpPr txBox="1"/>
          <p:nvPr userDrawn="1"/>
        </p:nvSpPr>
        <p:spPr>
          <a:xfrm>
            <a:off x="9643872" y="6522720"/>
            <a:ext cx="2267712" cy="307777"/>
          </a:xfrm>
          <a:prstGeom prst="rect">
            <a:avLst/>
          </a:prstGeom>
          <a:noFill/>
        </p:spPr>
        <p:txBody>
          <a:bodyPr wrap="square" rtlCol="0">
            <a:spAutoFit/>
          </a:bodyPr>
          <a:lstStyle/>
          <a:p>
            <a:pPr algn="r"/>
            <a:r>
              <a:rPr lang="en-US" sz="1400" dirty="0">
                <a:solidFill>
                  <a:schemeClr val="bg1"/>
                </a:solidFill>
              </a:rPr>
              <a:t>Page </a:t>
            </a:r>
            <a:fld id="{817F7560-0CD1-460B-93DC-9A65683800E3}" type="slidenum">
              <a:rPr lang="en-US" sz="1400" smtClean="0">
                <a:solidFill>
                  <a:schemeClr val="bg1"/>
                </a:solidFill>
              </a:rPr>
              <a:t>‹#›</a:t>
            </a:fld>
            <a:endParaRPr lang="en-US" sz="1400" dirty="0">
              <a:solidFill>
                <a:schemeClr val="bg1"/>
              </a:solidFill>
            </a:endParaRPr>
          </a:p>
        </p:txBody>
      </p:sp>
      <p:sp>
        <p:nvSpPr>
          <p:cNvPr id="8" name="TextBox 7"/>
          <p:cNvSpPr txBox="1"/>
          <p:nvPr userDrawn="1"/>
        </p:nvSpPr>
        <p:spPr>
          <a:xfrm>
            <a:off x="291148" y="6522720"/>
            <a:ext cx="9413684" cy="307777"/>
          </a:xfrm>
          <a:prstGeom prst="rect">
            <a:avLst/>
          </a:prstGeom>
          <a:noFill/>
        </p:spPr>
        <p:txBody>
          <a:bodyPr wrap="square" rtlCol="0">
            <a:spAutoFit/>
          </a:bodyPr>
          <a:lstStyle/>
          <a:p>
            <a:r>
              <a:rPr lang="en-US" sz="1400" dirty="0">
                <a:solidFill>
                  <a:schemeClr val="bg1"/>
                </a:solidFill>
              </a:rPr>
              <a:t>Nevada Economic Development Conference August 20, 2018</a:t>
            </a:r>
          </a:p>
        </p:txBody>
      </p:sp>
    </p:spTree>
    <p:extLst>
      <p:ext uri="{BB962C8B-B14F-4D97-AF65-F5344CB8AC3E}">
        <p14:creationId xmlns:p14="http://schemas.microsoft.com/office/powerpoint/2010/main" val="3511695199"/>
      </p:ext>
    </p:extLst>
  </p:cSld>
  <p:clrMap bg1="lt1" tx1="dk1" bg2="lt2" tx2="dk2" accent1="accent1" accent2="accent2" accent3="accent3" accent4="accent4" accent5="accent5" accent6="accent6" hlink="hlink" folHlink="folHlink"/>
  <p:sldLayoutIdLst>
    <p:sldLayoutId id="2147483786" r:id="rId1"/>
    <p:sldLayoutId id="2147483793"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456F61"/>
        </a:solidFill>
        <a:effectLst/>
      </p:bgPr>
    </p:bg>
    <p:spTree>
      <p:nvGrpSpPr>
        <p:cNvPr id="1" name=""/>
        <p:cNvGrpSpPr/>
        <p:nvPr/>
      </p:nvGrpSpPr>
      <p:grpSpPr>
        <a:xfrm>
          <a:off x="0" y="0"/>
          <a:ext cx="0" cy="0"/>
          <a:chOff x="0" y="0"/>
          <a:chExt cx="0" cy="0"/>
        </a:xfrm>
      </p:grpSpPr>
      <p:sp>
        <p:nvSpPr>
          <p:cNvPr id="3" name="TextBox 2"/>
          <p:cNvSpPr txBox="1"/>
          <p:nvPr userDrawn="1"/>
        </p:nvSpPr>
        <p:spPr>
          <a:xfrm>
            <a:off x="9643872" y="6522720"/>
            <a:ext cx="2267712" cy="307777"/>
          </a:xfrm>
          <a:prstGeom prst="rect">
            <a:avLst/>
          </a:prstGeom>
          <a:noFill/>
        </p:spPr>
        <p:txBody>
          <a:bodyPr wrap="square" rtlCol="0">
            <a:spAutoFit/>
          </a:bodyPr>
          <a:lstStyle/>
          <a:p>
            <a:pPr algn="r"/>
            <a:r>
              <a:rPr lang="en-US" sz="1400" dirty="0">
                <a:solidFill>
                  <a:schemeClr val="bg1"/>
                </a:solidFill>
              </a:rPr>
              <a:t>Page </a:t>
            </a:r>
            <a:fld id="{817F7560-0CD1-460B-93DC-9A65683800E3}" type="slidenum">
              <a:rPr lang="en-US" sz="1400" smtClean="0">
                <a:solidFill>
                  <a:schemeClr val="bg1"/>
                </a:solidFill>
              </a:rPr>
              <a:t>‹#›</a:t>
            </a:fld>
            <a:endParaRPr lang="en-US" sz="1400" dirty="0">
              <a:solidFill>
                <a:schemeClr val="bg1"/>
              </a:solidFill>
            </a:endParaRPr>
          </a:p>
        </p:txBody>
      </p:sp>
      <p:sp>
        <p:nvSpPr>
          <p:cNvPr id="4" name="TextBox 3"/>
          <p:cNvSpPr txBox="1"/>
          <p:nvPr userDrawn="1"/>
        </p:nvSpPr>
        <p:spPr>
          <a:xfrm>
            <a:off x="291148" y="6522720"/>
            <a:ext cx="9413684" cy="307777"/>
          </a:xfrm>
          <a:prstGeom prst="rect">
            <a:avLst/>
          </a:prstGeom>
          <a:noFill/>
        </p:spPr>
        <p:txBody>
          <a:bodyPr wrap="square" rtlCol="0">
            <a:spAutoFit/>
          </a:bodyPr>
          <a:lstStyle/>
          <a:p>
            <a:r>
              <a:rPr lang="en-US" sz="1400" dirty="0">
                <a:solidFill>
                  <a:schemeClr val="bg1"/>
                </a:solidFill>
              </a:rPr>
              <a:t>Nevada Economic Development Conference August 20, 2018</a:t>
            </a:r>
          </a:p>
        </p:txBody>
      </p:sp>
    </p:spTree>
    <p:extLst>
      <p:ext uri="{BB962C8B-B14F-4D97-AF65-F5344CB8AC3E}">
        <p14:creationId xmlns:p14="http://schemas.microsoft.com/office/powerpoint/2010/main" val="1932396786"/>
      </p:ext>
    </p:extLst>
  </p:cSld>
  <p:clrMap bg1="lt1" tx1="dk1" bg2="lt2" tx2="dk2" accent1="accent1" accent2="accent2" accent3="accent3" accent4="accent4" accent5="accent5" accent6="accent6" hlink="hlink" folHlink="folHlink"/>
  <p:sldLayoutIdLst>
    <p:sldLayoutId id="2147483788" r:id="rId1"/>
    <p:sldLayoutId id="2147483794"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456F6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9714"/>
          </a:xfrm>
          <a:prstGeom prst="rect">
            <a:avLst/>
          </a:prstGeom>
        </p:spPr>
      </p:pic>
      <p:sp>
        <p:nvSpPr>
          <p:cNvPr id="5" name="TextBox 4"/>
          <p:cNvSpPr txBox="1"/>
          <p:nvPr userDrawn="1"/>
        </p:nvSpPr>
        <p:spPr>
          <a:xfrm>
            <a:off x="9643872" y="6534912"/>
            <a:ext cx="2267712" cy="307777"/>
          </a:xfrm>
          <a:prstGeom prst="rect">
            <a:avLst/>
          </a:prstGeom>
          <a:noFill/>
        </p:spPr>
        <p:txBody>
          <a:bodyPr wrap="square" rtlCol="0">
            <a:spAutoFit/>
          </a:bodyPr>
          <a:lstStyle/>
          <a:p>
            <a:pPr algn="r"/>
            <a:r>
              <a:rPr lang="en-US" sz="1400" dirty="0">
                <a:solidFill>
                  <a:schemeClr val="bg1"/>
                </a:solidFill>
              </a:rPr>
              <a:t>Page </a:t>
            </a:r>
            <a:fld id="{817F7560-0CD1-460B-93DC-9A65683800E3}" type="slidenum">
              <a:rPr lang="en-US" sz="1400" smtClean="0">
                <a:solidFill>
                  <a:schemeClr val="bg1"/>
                </a:solidFill>
              </a:rPr>
              <a:t>‹#›</a:t>
            </a:fld>
            <a:endParaRPr lang="en-US" sz="1400" dirty="0">
              <a:solidFill>
                <a:schemeClr val="bg1"/>
              </a:solidFill>
            </a:endParaRPr>
          </a:p>
        </p:txBody>
      </p:sp>
      <p:sp>
        <p:nvSpPr>
          <p:cNvPr id="6" name="TextBox 5"/>
          <p:cNvSpPr txBox="1"/>
          <p:nvPr userDrawn="1"/>
        </p:nvSpPr>
        <p:spPr>
          <a:xfrm>
            <a:off x="303340" y="6534912"/>
            <a:ext cx="9413684" cy="307777"/>
          </a:xfrm>
          <a:prstGeom prst="rect">
            <a:avLst/>
          </a:prstGeom>
          <a:noFill/>
        </p:spPr>
        <p:txBody>
          <a:bodyPr wrap="square" rtlCol="0">
            <a:spAutoFit/>
          </a:bodyPr>
          <a:lstStyle/>
          <a:p>
            <a:r>
              <a:rPr lang="en-US" sz="1400" dirty="0">
                <a:solidFill>
                  <a:schemeClr val="bg1"/>
                </a:solidFill>
              </a:rPr>
              <a:t>Nevada Economic Development Conference August 20, 2018</a:t>
            </a:r>
          </a:p>
        </p:txBody>
      </p:sp>
    </p:spTree>
    <p:extLst>
      <p:ext uri="{BB962C8B-B14F-4D97-AF65-F5344CB8AC3E}">
        <p14:creationId xmlns:p14="http://schemas.microsoft.com/office/powerpoint/2010/main" val="1728973389"/>
      </p:ext>
    </p:extLst>
  </p:cSld>
  <p:clrMap bg1="lt1" tx1="dk1" bg2="lt2" tx2="dk2" accent1="accent1" accent2="accent2" accent3="accent3" accent4="accent4" accent5="accent5" accent6="accent6" hlink="hlink" folHlink="folHlink"/>
  <p:sldLayoutIdLst>
    <p:sldLayoutId id="2147483791"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www.gpo.gov/fdsys/pkg/FR-2018-07-27/pdf/2018-16014.pdf"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s://www.usda.gov/media/press-releases/2018/03/23/secretary-perdue-applauds-broadband-investment-included-omnibus" TargetMode="External"/><Relationship Id="rId5" Type="http://schemas.openxmlformats.org/officeDocument/2006/relationships/hyperlink" Target="https://www.congress.gov/bill/115th-congress/house-bill/1625/text" TargetMode="Externa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s://www.gpo.gov/fdsys/pkg/FR-2018-03-15/pdf/2018-05200.pdf"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www.rd.usda.gov/programs-services/community-connect-grants" TargetMode="External"/><Relationship Id="rId4" Type="http://schemas.openxmlformats.org/officeDocument/2006/relationships/hyperlink" Target="http://www.rd.usda.gov/programs-services/distance-learning-telemedicine-grant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gpo.gov/fdsys/pkg/FR-2018-04-03/pdf/2018-06503.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www.rd.usda.gov/programs-services/distance-learning-telemedicine-grant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mailto:rocky.chenelle@wdc.usda.gov"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hyperlink" Target="https://youtu.be/YtfrGxRwBpI"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usda.gov/sites/default/files/documents/rural-prosperity-report.pdf"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hyperlink" Target="http://www.usda.gov/ruralprosperit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www.rd.usda.gov/programs-services/distance-learning-telemedicine-grant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www.rd.usda.gov/programs-services/telecommunications-infrastructure-loans-loan-guarante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gpo.gov/fdsys/pkg/FR-2018-03-28/pdf/2018-06175.pdf"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www.rd.usda.gov/programs-services/farm-bill-broadband-loans-loan-guarantees" TargetMode="External"/><Relationship Id="rId4" Type="http://schemas.openxmlformats.org/officeDocument/2006/relationships/hyperlink" Target="http://www.rd.usda.gov/programs-services/distance-learning-telemedicine-grant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3"/>
          <p:cNvSpPr txBox="1">
            <a:spLocks/>
          </p:cNvSpPr>
          <p:nvPr/>
        </p:nvSpPr>
        <p:spPr>
          <a:xfrm>
            <a:off x="557213" y="2957513"/>
            <a:ext cx="11372818" cy="3714750"/>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6000" dirty="0">
                <a:solidFill>
                  <a:schemeClr val="bg1"/>
                </a:solidFill>
                <a:latin typeface="Calibri" pitchFamily="34" charset="0"/>
                <a:ea typeface="ITC Franklin Gothic Book"/>
                <a:cs typeface="ITC Franklin Gothic Book"/>
              </a:rPr>
              <a:t>Presented by: </a:t>
            </a:r>
          </a:p>
          <a:p>
            <a:pPr algn="r">
              <a:spcBef>
                <a:spcPts val="0"/>
              </a:spcBef>
            </a:pPr>
            <a:r>
              <a:rPr lang="en-US" sz="6000" dirty="0">
                <a:solidFill>
                  <a:schemeClr val="bg1"/>
                </a:solidFill>
                <a:latin typeface="Calibri" pitchFamily="34" charset="0"/>
                <a:ea typeface="ITC Franklin Gothic Book"/>
                <a:cs typeface="ITC Franklin Gothic Book"/>
              </a:rPr>
              <a:t>Lu Torres</a:t>
            </a:r>
          </a:p>
          <a:p>
            <a:pPr algn="r">
              <a:spcBef>
                <a:spcPts val="0"/>
              </a:spcBef>
            </a:pPr>
            <a:r>
              <a:rPr lang="en-US" sz="6000" dirty="0">
                <a:solidFill>
                  <a:schemeClr val="bg1"/>
                </a:solidFill>
                <a:latin typeface="Calibri" pitchFamily="34" charset="0"/>
                <a:ea typeface="ITC Franklin Gothic Book"/>
                <a:cs typeface="ITC Franklin Gothic Book"/>
              </a:rPr>
              <a:t> Community and Economic Development Specialist </a:t>
            </a:r>
          </a:p>
          <a:p>
            <a:pPr algn="r">
              <a:spcBef>
                <a:spcPts val="0"/>
              </a:spcBef>
            </a:pPr>
            <a:r>
              <a:rPr lang="en-US" sz="6000" dirty="0">
                <a:solidFill>
                  <a:schemeClr val="bg1"/>
                </a:solidFill>
                <a:latin typeface="Calibri" pitchFamily="34" charset="0"/>
                <a:ea typeface="ITC Franklin Gothic Book"/>
                <a:cs typeface="ITC Franklin Gothic Book"/>
              </a:rPr>
              <a:t>Broadband Coordinator</a:t>
            </a:r>
          </a:p>
          <a:p>
            <a:pPr algn="r"/>
            <a:endParaRPr lang="en-US" sz="5000" dirty="0">
              <a:solidFill>
                <a:schemeClr val="bg1"/>
              </a:solidFill>
              <a:latin typeface="Calibri" pitchFamily="34" charset="0"/>
              <a:ea typeface="ITC Franklin Gothic Book"/>
              <a:cs typeface="ITC Franklin Gothic Book"/>
            </a:endParaRPr>
          </a:p>
          <a:p>
            <a:pPr algn="r"/>
            <a:endParaRPr lang="en-US" sz="5000" dirty="0">
              <a:solidFill>
                <a:schemeClr val="bg1"/>
              </a:solidFill>
            </a:endParaRPr>
          </a:p>
          <a:p>
            <a:pPr algn="r"/>
            <a:r>
              <a:rPr lang="en-US" sz="8000" dirty="0">
                <a:solidFill>
                  <a:schemeClr val="bg1"/>
                </a:solidFill>
              </a:rPr>
              <a:t>Introduction to the USDA and Overview of </a:t>
            </a:r>
          </a:p>
          <a:p>
            <a:pPr algn="r"/>
            <a:r>
              <a:rPr lang="en-US" sz="8000" dirty="0">
                <a:solidFill>
                  <a:schemeClr val="bg1"/>
                </a:solidFill>
              </a:rPr>
              <a:t>Rural Utilities Service Programs</a:t>
            </a:r>
            <a:r>
              <a:rPr lang="en-US" sz="8800" dirty="0">
                <a:solidFill>
                  <a:schemeClr val="bg1"/>
                </a:solidFill>
              </a:rPr>
              <a:t> </a:t>
            </a:r>
          </a:p>
          <a:p>
            <a:pPr algn="r"/>
            <a:endParaRPr lang="en-US" sz="9600" dirty="0">
              <a:solidFill>
                <a:schemeClr val="bg1"/>
              </a:solidFill>
            </a:endParaRPr>
          </a:p>
          <a:p>
            <a:pPr algn="r"/>
            <a:r>
              <a:rPr lang="en-US" sz="6000" b="0" i="1" dirty="0">
                <a:solidFill>
                  <a:schemeClr val="bg1"/>
                </a:solidFill>
              </a:rPr>
              <a:t>Nevada Economic Development Conference</a:t>
            </a:r>
          </a:p>
          <a:p>
            <a:pPr algn="r"/>
            <a:r>
              <a:rPr lang="en-US" sz="6000" b="0" i="1" dirty="0">
                <a:solidFill>
                  <a:schemeClr val="bg1"/>
                </a:solidFill>
              </a:rPr>
              <a:t>Atlantis Casino Resort</a:t>
            </a:r>
          </a:p>
          <a:p>
            <a:pPr algn="r"/>
            <a:r>
              <a:rPr lang="en-US" sz="6000" b="0" i="1" dirty="0">
                <a:solidFill>
                  <a:schemeClr val="bg1"/>
                </a:solidFill>
              </a:rPr>
              <a:t>August 20, 2018</a:t>
            </a:r>
          </a:p>
        </p:txBody>
      </p:sp>
    </p:spTree>
    <p:extLst>
      <p:ext uri="{BB962C8B-B14F-4D97-AF65-F5344CB8AC3E}">
        <p14:creationId xmlns:p14="http://schemas.microsoft.com/office/powerpoint/2010/main" val="1697981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0" y="204688"/>
            <a:ext cx="11734800" cy="576262"/>
          </a:xfrm>
          <a:prstGeom prst="rect">
            <a:avLst/>
          </a:prstGeom>
          <a:noFill/>
          <a:ln w="9525">
            <a:noFill/>
            <a:miter lim="800000"/>
            <a:headEnd/>
            <a:tailEnd/>
          </a:ln>
        </p:spPr>
        <p:txBody>
          <a:bodyPr anchor="ctr"/>
          <a:lstStyle/>
          <a:p>
            <a:r>
              <a:rPr lang="en-US" sz="3200" dirty="0">
                <a:solidFill>
                  <a:srgbClr val="FFFFFF"/>
                </a:solidFill>
                <a:ea typeface="ITC Franklin Gothic Book"/>
                <a:cs typeface="ITC Franklin Gothic Book"/>
              </a:rPr>
              <a:t>SUTA - For All Telecommunications Loan Programs – Did You Know?</a:t>
            </a:r>
          </a:p>
        </p:txBody>
      </p:sp>
      <p:sp>
        <p:nvSpPr>
          <p:cNvPr id="3" name="Content Placeholder 4"/>
          <p:cNvSpPr txBox="1">
            <a:spLocks/>
          </p:cNvSpPr>
          <p:nvPr/>
        </p:nvSpPr>
        <p:spPr bwMode="auto">
          <a:xfrm>
            <a:off x="317501" y="1868485"/>
            <a:ext cx="11760200" cy="4091544"/>
          </a:xfrm>
          <a:prstGeom prst="rect">
            <a:avLst/>
          </a:prstGeom>
          <a:noFill/>
          <a:ln w="9525">
            <a:noFill/>
            <a:miter lim="800000"/>
            <a:headEnd/>
            <a:tailEnd/>
          </a:ln>
        </p:spPr>
        <p:txBody>
          <a:bodyPr/>
          <a:lstStyle/>
          <a:p>
            <a:pPr>
              <a:spcBef>
                <a:spcPct val="20000"/>
              </a:spcBef>
              <a:buClr>
                <a:srgbClr val="456F61"/>
              </a:buClr>
            </a:pPr>
            <a:r>
              <a:rPr lang="en-US" sz="2400" dirty="0">
                <a:solidFill>
                  <a:srgbClr val="003142"/>
                </a:solidFill>
                <a:ea typeface="ITC Franklin Gothic Demi"/>
                <a:cs typeface="ITC Franklin Gothic Demi"/>
              </a:rPr>
              <a:t>Modified Loan Terms for Serving a Substantially Underserved Trust Area (SUTA) include:</a:t>
            </a:r>
          </a:p>
          <a:p>
            <a:pPr marL="800100" lvl="1" indent="-342900">
              <a:spcBef>
                <a:spcPct val="20000"/>
              </a:spcBef>
              <a:buClr>
                <a:srgbClr val="456F61"/>
              </a:buClr>
              <a:buFont typeface="Arial" charset="0"/>
              <a:buChar char="•"/>
            </a:pPr>
            <a:r>
              <a:rPr lang="en-US" sz="2000" dirty="0">
                <a:solidFill>
                  <a:srgbClr val="003142"/>
                </a:solidFill>
              </a:rPr>
              <a:t>At the discretion of Administrator, RUS can modify certain loan terms or application requirements, which may include:</a:t>
            </a:r>
          </a:p>
          <a:p>
            <a:pPr marL="1257300" lvl="2" indent="-342900">
              <a:buClr>
                <a:srgbClr val="456F61"/>
              </a:buClr>
              <a:buFont typeface="Arial" charset="0"/>
              <a:buChar char="•"/>
            </a:pPr>
            <a:r>
              <a:rPr lang="en-US" sz="2000" dirty="0">
                <a:solidFill>
                  <a:srgbClr val="003142"/>
                </a:solidFill>
              </a:rPr>
              <a:t>Interest rates as low as 2%, extended amortization period, and/or priority processing</a:t>
            </a:r>
          </a:p>
          <a:p>
            <a:pPr marL="1257300" lvl="2" indent="-342900">
              <a:buClr>
                <a:srgbClr val="456F61"/>
              </a:buClr>
              <a:buFont typeface="Arial" charset="0"/>
              <a:buChar char="•"/>
            </a:pPr>
            <a:r>
              <a:rPr lang="en-US" sz="2000" dirty="0">
                <a:solidFill>
                  <a:srgbClr val="003142"/>
                </a:solidFill>
              </a:rPr>
              <a:t>Loan interest rates as low as 2 percent;</a:t>
            </a:r>
          </a:p>
          <a:p>
            <a:pPr marL="1257300" lvl="2" indent="-342900">
              <a:buClr>
                <a:srgbClr val="456F61"/>
              </a:buClr>
              <a:buFont typeface="Arial" charset="0"/>
              <a:buChar char="•"/>
            </a:pPr>
            <a:r>
              <a:rPr lang="en-US" sz="2000" dirty="0">
                <a:solidFill>
                  <a:srgbClr val="003142"/>
                </a:solidFill>
              </a:rPr>
              <a:t>Waiver of certain documentation requirements regarding non-duplication of service; </a:t>
            </a:r>
          </a:p>
          <a:p>
            <a:pPr marL="1257300" lvl="2" indent="-342900">
              <a:buClr>
                <a:srgbClr val="456F61"/>
              </a:buClr>
              <a:buFont typeface="Arial" charset="0"/>
              <a:buChar char="•"/>
            </a:pPr>
            <a:r>
              <a:rPr lang="en-US" sz="2000" dirty="0">
                <a:solidFill>
                  <a:srgbClr val="003142"/>
                </a:solidFill>
              </a:rPr>
              <a:t>Waiver of matching funds or credit support requirements for loans; </a:t>
            </a:r>
          </a:p>
          <a:p>
            <a:pPr marL="1257300" lvl="2" indent="-342900">
              <a:buClr>
                <a:srgbClr val="456F61"/>
              </a:buClr>
              <a:buFont typeface="Arial" charset="0"/>
              <a:buChar char="•"/>
            </a:pPr>
            <a:r>
              <a:rPr lang="en-US" sz="2000" dirty="0">
                <a:solidFill>
                  <a:srgbClr val="003142"/>
                </a:solidFill>
              </a:rPr>
              <a:t>Extension of the time period in which loans are repaid; and </a:t>
            </a:r>
          </a:p>
          <a:p>
            <a:pPr marL="1257300" lvl="2" indent="-342900">
              <a:buClr>
                <a:srgbClr val="456F61"/>
              </a:buClr>
              <a:buFont typeface="Arial" charset="0"/>
              <a:buChar char="•"/>
            </a:pPr>
            <a:r>
              <a:rPr lang="en-US" sz="2000" dirty="0">
                <a:solidFill>
                  <a:srgbClr val="003142"/>
                </a:solidFill>
              </a:rPr>
              <a:t>Providing the highest priority for funding to eligible projects that will serve trust areas.</a:t>
            </a:r>
          </a:p>
          <a:p>
            <a:pPr lvl="2">
              <a:buClr>
                <a:srgbClr val="456F61"/>
              </a:buClr>
            </a:pPr>
            <a:endParaRPr lang="en-US" sz="2000" dirty="0">
              <a:solidFill>
                <a:srgbClr val="44546A"/>
              </a:solidFill>
            </a:endParaRPr>
          </a:p>
          <a:p>
            <a:pPr lvl="1">
              <a:spcBef>
                <a:spcPct val="20000"/>
              </a:spcBef>
              <a:buClr>
                <a:srgbClr val="456F61"/>
              </a:buClr>
            </a:pPr>
            <a:r>
              <a:rPr lang="en-US" sz="2000" b="1" u="sng" dirty="0">
                <a:solidFill>
                  <a:srgbClr val="44546A"/>
                </a:solidFill>
              </a:rPr>
              <a:t>Example Infrastructure Loans financed using SUTA:</a:t>
            </a:r>
          </a:p>
          <a:p>
            <a:pPr marL="1257300" lvl="2" indent="-342900">
              <a:spcBef>
                <a:spcPct val="20000"/>
              </a:spcBef>
              <a:buClr>
                <a:srgbClr val="456F61"/>
              </a:buClr>
              <a:buFont typeface="Arial" charset="0"/>
              <a:buChar char="•"/>
            </a:pPr>
            <a:r>
              <a:rPr lang="en-US" b="1" dirty="0">
                <a:solidFill>
                  <a:srgbClr val="70AD47">
                    <a:lumMod val="50000"/>
                  </a:srgbClr>
                </a:solidFill>
                <a:ea typeface="ITC Franklin Gothic Book"/>
                <a:cs typeface="ITC Franklin Gothic Book"/>
              </a:rPr>
              <a:t>FY 2015 -- Mescalero Apache Telecommunications (NM) $5.4 million</a:t>
            </a:r>
          </a:p>
          <a:p>
            <a:pPr marL="1257300" lvl="2" indent="-342900">
              <a:spcBef>
                <a:spcPct val="20000"/>
              </a:spcBef>
              <a:buClr>
                <a:srgbClr val="456F61"/>
              </a:buClr>
              <a:buFont typeface="Arial" charset="0"/>
              <a:buChar char="•"/>
            </a:pPr>
            <a:r>
              <a:rPr lang="en-US" b="1" dirty="0">
                <a:solidFill>
                  <a:srgbClr val="70AD47">
                    <a:lumMod val="50000"/>
                  </a:srgbClr>
                </a:solidFill>
                <a:ea typeface="ITC Franklin Gothic Book"/>
                <a:cs typeface="ITC Franklin Gothic Book"/>
              </a:rPr>
              <a:t>FY 2016 -- Sacred Wind Communications (NM) $13.8 million</a:t>
            </a:r>
          </a:p>
          <a:p>
            <a:pPr marL="1257300" lvl="2" indent="-342900">
              <a:spcBef>
                <a:spcPct val="20000"/>
              </a:spcBef>
              <a:buClr>
                <a:srgbClr val="456F61"/>
              </a:buClr>
              <a:buFont typeface="Arial" charset="0"/>
              <a:buChar char="•"/>
            </a:pPr>
            <a:r>
              <a:rPr lang="en-US" b="1" dirty="0">
                <a:solidFill>
                  <a:srgbClr val="70AD47">
                    <a:lumMod val="50000"/>
                  </a:srgbClr>
                </a:solidFill>
                <a:ea typeface="ITC Franklin Gothic Book"/>
                <a:cs typeface="ITC Franklin Gothic Book"/>
              </a:rPr>
              <a:t>FY 2017 -- Hopi Telecommunications, Inc. (AZ) $5.82 million</a:t>
            </a:r>
          </a:p>
          <a:p>
            <a:pPr marL="1257300" lvl="2" indent="-342900">
              <a:spcBef>
                <a:spcPct val="20000"/>
              </a:spcBef>
              <a:buClr>
                <a:srgbClr val="456F61"/>
              </a:buClr>
              <a:buFont typeface="Arial" charset="0"/>
              <a:buChar char="•"/>
            </a:pPr>
            <a:endParaRPr lang="en-US" b="1" dirty="0">
              <a:solidFill>
                <a:srgbClr val="70AD47">
                  <a:lumMod val="50000"/>
                </a:srgbClr>
              </a:solidFill>
              <a:ea typeface="ITC Franklin Gothic Book"/>
              <a:cs typeface="ITC Franklin Gothic Book"/>
            </a:endParaRPr>
          </a:p>
        </p:txBody>
      </p:sp>
    </p:spTree>
    <p:extLst>
      <p:ext uri="{BB962C8B-B14F-4D97-AF65-F5344CB8AC3E}">
        <p14:creationId xmlns:p14="http://schemas.microsoft.com/office/powerpoint/2010/main" val="3229188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2221" y="374072"/>
            <a:ext cx="5219778" cy="3711367"/>
          </a:xfrm>
          <a:prstGeom prst="rect">
            <a:avLst/>
          </a:prstGeom>
        </p:spPr>
      </p:pic>
      <p:pic>
        <p:nvPicPr>
          <p:cNvPr id="10" name="Picture 9"/>
          <p:cNvPicPr>
            <a:picLocks noChangeAspect="1"/>
          </p:cNvPicPr>
          <p:nvPr/>
        </p:nvPicPr>
        <p:blipFill>
          <a:blip r:embed="rId4"/>
          <a:stretch>
            <a:fillRect/>
          </a:stretch>
        </p:blipFill>
        <p:spPr>
          <a:xfrm>
            <a:off x="-43732" y="0"/>
            <a:ext cx="12235732" cy="1664352"/>
          </a:xfrm>
          <a:prstGeom prst="rect">
            <a:avLst/>
          </a:prstGeom>
        </p:spPr>
      </p:pic>
      <p:sp>
        <p:nvSpPr>
          <p:cNvPr id="7" name="Title 1">
            <a:extLst>
              <a:ext uri="{FF2B5EF4-FFF2-40B4-BE49-F238E27FC236}">
                <a16:creationId xmlns="" xmlns:a16="http://schemas.microsoft.com/office/drawing/2014/main" id="{2F8D647F-FF88-40EF-B407-0E5DCABEB2D4}"/>
              </a:ext>
            </a:extLst>
          </p:cNvPr>
          <p:cNvSpPr txBox="1">
            <a:spLocks/>
          </p:cNvSpPr>
          <p:nvPr/>
        </p:nvSpPr>
        <p:spPr bwMode="auto">
          <a:xfrm>
            <a:off x="119920" y="210637"/>
            <a:ext cx="9938479" cy="576262"/>
          </a:xfrm>
          <a:prstGeom prst="rect">
            <a:avLst/>
          </a:prstGeom>
          <a:noFill/>
          <a:ln w="9525">
            <a:noFill/>
            <a:miter lim="800000"/>
            <a:headEnd/>
            <a:tailEnd/>
          </a:ln>
        </p:spPr>
        <p:txBody>
          <a:bodyPr anchor="ctr"/>
          <a:lstStyle/>
          <a:p>
            <a:r>
              <a:rPr lang="en-US" sz="3200" dirty="0">
                <a:solidFill>
                  <a:srgbClr val="FFFFFF"/>
                </a:solidFill>
                <a:ea typeface="ITC Franklin Gothic Book"/>
                <a:cs typeface="ITC Franklin Gothic Book"/>
              </a:rPr>
              <a:t>Expanding Broadband in Rural America</a:t>
            </a:r>
          </a:p>
        </p:txBody>
      </p:sp>
      <p:sp>
        <p:nvSpPr>
          <p:cNvPr id="2" name="Rectangle 1">
            <a:extLst>
              <a:ext uri="{FF2B5EF4-FFF2-40B4-BE49-F238E27FC236}">
                <a16:creationId xmlns="" xmlns:a16="http://schemas.microsoft.com/office/drawing/2014/main" id="{B0ED2987-59B1-453E-8424-97888ACC7B0E}"/>
              </a:ext>
            </a:extLst>
          </p:cNvPr>
          <p:cNvSpPr/>
          <p:nvPr/>
        </p:nvSpPr>
        <p:spPr>
          <a:xfrm>
            <a:off x="191677" y="1605629"/>
            <a:ext cx="7098355" cy="5078313"/>
          </a:xfrm>
          <a:prstGeom prst="rect">
            <a:avLst/>
          </a:prstGeom>
        </p:spPr>
        <p:txBody>
          <a:bodyPr wrap="square">
            <a:spAutoFit/>
          </a:bodyPr>
          <a:lstStyle/>
          <a:p>
            <a:pPr algn="ctr"/>
            <a:r>
              <a:rPr lang="en-US" sz="2400" dirty="0">
                <a:ea typeface="ITC Franklin Gothic Book"/>
                <a:cs typeface="ITC Franklin Gothic Book"/>
                <a:hlinkClick r:id="rId5"/>
              </a:rPr>
              <a:t>A new broadband e-connectivity pilot program was included in the FY 2018 budget signed by the president on 03/23/2018</a:t>
            </a:r>
            <a:endParaRPr lang="en-US" sz="2400" dirty="0">
              <a:ea typeface="ITC Franklin Gothic Book"/>
              <a:cs typeface="ITC Franklin Gothic Book"/>
            </a:endParaRPr>
          </a:p>
          <a:p>
            <a:pPr algn="ctr"/>
            <a:endParaRPr lang="en-US" sz="700" dirty="0">
              <a:ea typeface="ITC Franklin Gothic Book"/>
              <a:cs typeface="ITC Franklin Gothic Book"/>
            </a:endParaRPr>
          </a:p>
          <a:p>
            <a:pPr marL="233363" indent="-233363">
              <a:buFont typeface="Arial" panose="020B0604020202020204" pitchFamily="34" charset="0"/>
              <a:buChar char="•"/>
            </a:pPr>
            <a:r>
              <a:rPr lang="en-US" sz="1600" dirty="0">
                <a:ea typeface="ITC Franklin Gothic Book"/>
                <a:cs typeface="ITC Franklin Gothic Book"/>
              </a:rPr>
              <a:t>$600,000,000, to conduct a broadband loan and grant pilot program under the Rural Electrification Act</a:t>
            </a:r>
          </a:p>
          <a:p>
            <a:endParaRPr lang="en-US" sz="1600" dirty="0">
              <a:ea typeface="ITC Franklin Gothic Book"/>
              <a:cs typeface="ITC Franklin Gothic Book"/>
            </a:endParaRPr>
          </a:p>
          <a:p>
            <a:pPr marL="233363" indent="-233363">
              <a:buFont typeface="Arial" panose="020B0604020202020204" pitchFamily="34" charset="0"/>
              <a:buChar char="•"/>
            </a:pPr>
            <a:r>
              <a:rPr lang="en-US" sz="1600" dirty="0">
                <a:ea typeface="ITC Franklin Gothic Book"/>
                <a:cs typeface="ITC Franklin Gothic Book"/>
              </a:rPr>
              <a:t>Specific details of the program will be worked on in the upcoming months</a:t>
            </a:r>
          </a:p>
          <a:p>
            <a:endParaRPr lang="en-US" sz="1600" dirty="0">
              <a:ea typeface="ITC Franklin Gothic Book"/>
              <a:cs typeface="ITC Franklin Gothic Book"/>
            </a:endParaRPr>
          </a:p>
          <a:p>
            <a:pPr marL="233363" indent="-233363">
              <a:buFont typeface="Arial" panose="020B0604020202020204" pitchFamily="34" charset="0"/>
              <a:buChar char="•"/>
            </a:pPr>
            <a:r>
              <a:rPr lang="en-US" sz="1600" dirty="0">
                <a:ea typeface="ITC Franklin Gothic Book"/>
                <a:cs typeface="ITC Franklin Gothic Book"/>
              </a:rPr>
              <a:t>The program will be designed to focus on rural area </a:t>
            </a:r>
            <a:r>
              <a:rPr lang="en-US" sz="1600" dirty="0"/>
              <a:t>where at least 90% of the households to be served shall be in a rural area without sufficient access to broadband, defined for this pilot program as 10 Mbps downstream, and 1 Mbps upstream.</a:t>
            </a:r>
            <a:endParaRPr lang="en-US" sz="1600" dirty="0">
              <a:ea typeface="ITC Franklin Gothic Book"/>
              <a:cs typeface="ITC Franklin Gothic Book"/>
            </a:endParaRPr>
          </a:p>
          <a:p>
            <a:pPr marL="233363" indent="-233363">
              <a:buFont typeface="Arial" panose="020B0604020202020204" pitchFamily="34" charset="0"/>
              <a:buChar char="•"/>
            </a:pPr>
            <a:endParaRPr lang="en-US" sz="1600" dirty="0">
              <a:ea typeface="ITC Franklin Gothic Book"/>
              <a:cs typeface="ITC Franklin Gothic Book"/>
            </a:endParaRPr>
          </a:p>
          <a:p>
            <a:pPr marL="233363" indent="-233363">
              <a:buFont typeface="Arial" panose="020B0604020202020204" pitchFamily="34" charset="0"/>
              <a:buChar char="•"/>
            </a:pPr>
            <a:r>
              <a:rPr lang="en-US" sz="1600" dirty="0">
                <a:ea typeface="ITC Franklin Gothic Book"/>
                <a:cs typeface="ITC Franklin Gothic Book"/>
              </a:rPr>
              <a:t>Press Release: </a:t>
            </a:r>
            <a:r>
              <a:rPr lang="en-US" sz="1600" dirty="0">
                <a:ea typeface="ITC Franklin Gothic Book"/>
                <a:cs typeface="ITC Franklin Gothic Book"/>
                <a:hlinkClick r:id="rId6"/>
              </a:rPr>
              <a:t>https://www.usda.gov/media/press-releases/2018/03/23/secretary-perdue-applauds-broadband-investment-included-omnibus</a:t>
            </a:r>
            <a:endParaRPr lang="en-US" sz="1600" dirty="0">
              <a:ea typeface="ITC Franklin Gothic Book"/>
              <a:cs typeface="ITC Franklin Gothic Book"/>
            </a:endParaRPr>
          </a:p>
          <a:p>
            <a:pPr marL="233363" indent="-233363">
              <a:buFont typeface="Arial" panose="020B0604020202020204" pitchFamily="34" charset="0"/>
              <a:buChar char="•"/>
            </a:pPr>
            <a:endParaRPr lang="en-US" sz="1600" dirty="0">
              <a:ea typeface="ITC Franklin Gothic Book"/>
              <a:cs typeface="ITC Franklin Gothic Book"/>
            </a:endParaRPr>
          </a:p>
          <a:p>
            <a:pPr marL="233363" indent="-233363">
              <a:buFont typeface="Arial" panose="020B0604020202020204" pitchFamily="34" charset="0"/>
              <a:buChar char="•"/>
            </a:pPr>
            <a:endParaRPr lang="en-US" sz="500" dirty="0">
              <a:ea typeface="ITC Franklin Gothic Book"/>
              <a:cs typeface="ITC Franklin Gothic Book"/>
            </a:endParaRPr>
          </a:p>
          <a:p>
            <a:pPr lvl="1" algn="ctr"/>
            <a:r>
              <a:rPr lang="en-US" sz="1600" dirty="0">
                <a:solidFill>
                  <a:schemeClr val="accent1">
                    <a:lumMod val="50000"/>
                  </a:schemeClr>
                </a:solidFill>
                <a:ea typeface="ITC Franklin Gothic Book"/>
                <a:cs typeface="ITC Franklin Gothic Book"/>
              </a:rPr>
              <a:t>*** Program Details are To Be Determined ***</a:t>
            </a:r>
          </a:p>
        </p:txBody>
      </p:sp>
      <p:sp>
        <p:nvSpPr>
          <p:cNvPr id="3" name="TextBox 2">
            <a:extLst>
              <a:ext uri="{FF2B5EF4-FFF2-40B4-BE49-F238E27FC236}">
                <a16:creationId xmlns="" xmlns:a16="http://schemas.microsoft.com/office/drawing/2014/main" id="{4D66E201-BA48-4C19-AB4B-E382445C57EA}"/>
              </a:ext>
            </a:extLst>
          </p:cNvPr>
          <p:cNvSpPr txBox="1"/>
          <p:nvPr/>
        </p:nvSpPr>
        <p:spPr>
          <a:xfrm>
            <a:off x="7413070" y="4303455"/>
            <a:ext cx="4655890" cy="2554545"/>
          </a:xfrm>
          <a:prstGeom prst="rect">
            <a:avLst/>
          </a:prstGeom>
          <a:noFill/>
        </p:spPr>
        <p:txBody>
          <a:bodyPr wrap="square" rtlCol="0">
            <a:spAutoFit/>
          </a:bodyPr>
          <a:lstStyle/>
          <a:p>
            <a:r>
              <a:rPr lang="en-US" sz="1600" b="1" u="sng" dirty="0"/>
              <a:t>07/27/2018 Update:</a:t>
            </a:r>
          </a:p>
          <a:p>
            <a:pPr marL="285750" indent="-285750">
              <a:buFont typeface="Arial" panose="020B0604020202020204" pitchFamily="34" charset="0"/>
              <a:buChar char="•"/>
            </a:pPr>
            <a:r>
              <a:rPr lang="en-US" sz="1600" dirty="0"/>
              <a:t>Notice of inquiry and request for Comments published in the Federal Register</a:t>
            </a:r>
          </a:p>
          <a:p>
            <a:pPr marL="285750" indent="-285750">
              <a:buFont typeface="Arial" panose="020B0604020202020204" pitchFamily="34" charset="0"/>
              <a:buChar char="•"/>
            </a:pPr>
            <a:r>
              <a:rPr lang="en-US" sz="1600" dirty="0"/>
              <a:t>RUS is seeking  input on several questions concerning the e-Connectivity Pilot</a:t>
            </a:r>
          </a:p>
          <a:p>
            <a:pPr marL="285750" indent="-285750">
              <a:buFont typeface="Arial" panose="020B0604020202020204" pitchFamily="34" charset="0"/>
              <a:buChar char="•"/>
            </a:pPr>
            <a:r>
              <a:rPr lang="en-US" sz="1600" dirty="0"/>
              <a:t>Comments are due on or before 5 PM EDT on September 10, 2018.</a:t>
            </a:r>
          </a:p>
          <a:p>
            <a:pPr marL="285750" indent="-285750">
              <a:buFont typeface="Arial" panose="020B0604020202020204" pitchFamily="34" charset="0"/>
              <a:buChar char="•"/>
            </a:pPr>
            <a:r>
              <a:rPr lang="en-US" sz="1600" dirty="0"/>
              <a:t>Ref: </a:t>
            </a:r>
            <a:r>
              <a:rPr lang="en-US" sz="1600" dirty="0">
                <a:hlinkClick r:id="rId7"/>
              </a:rPr>
              <a:t>https://www.gpo.gov/fdsys/pkg/FR-2018-07-27/pdf/2018-16014.pdf</a:t>
            </a:r>
            <a:endParaRPr lang="en-US" sz="1600" dirty="0"/>
          </a:p>
          <a:p>
            <a:pPr marL="285750" indent="-285750">
              <a:buFontTx/>
              <a:buChar char="-"/>
            </a:pPr>
            <a:endParaRPr lang="en-US" sz="1600" dirty="0"/>
          </a:p>
        </p:txBody>
      </p:sp>
    </p:spTree>
    <p:extLst>
      <p:ext uri="{BB962C8B-B14F-4D97-AF65-F5344CB8AC3E}">
        <p14:creationId xmlns:p14="http://schemas.microsoft.com/office/powerpoint/2010/main" val="3536177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3732" y="-22401"/>
            <a:ext cx="12235732" cy="1664352"/>
          </a:xfrm>
          <a:prstGeom prst="rect">
            <a:avLst/>
          </a:prstGeom>
        </p:spPr>
      </p:pic>
      <p:sp>
        <p:nvSpPr>
          <p:cNvPr id="9" name="Title 1"/>
          <p:cNvSpPr txBox="1">
            <a:spLocks/>
          </p:cNvSpPr>
          <p:nvPr/>
        </p:nvSpPr>
        <p:spPr>
          <a:xfrm>
            <a:off x="242291" y="-310824"/>
            <a:ext cx="8229600" cy="1143000"/>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l"/>
            <a:r>
              <a:rPr lang="en-US" sz="3200" dirty="0"/>
              <a:t>Telecommunication Grant Programs</a:t>
            </a:r>
          </a:p>
        </p:txBody>
      </p:sp>
      <p:sp>
        <p:nvSpPr>
          <p:cNvPr id="12" name="TextBox 11"/>
          <p:cNvSpPr txBox="1"/>
          <p:nvPr/>
        </p:nvSpPr>
        <p:spPr>
          <a:xfrm>
            <a:off x="9053384" y="1841481"/>
            <a:ext cx="3056238" cy="3539430"/>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solidFill>
                  <a:srgbClr val="003142"/>
                </a:solidFill>
              </a:rPr>
              <a:t>Community Connect Grants</a:t>
            </a:r>
          </a:p>
          <a:p>
            <a:pPr lvl="0"/>
            <a:endParaRPr lang="en-US" sz="2800" dirty="0">
              <a:solidFill>
                <a:srgbClr val="003142"/>
              </a:solidFill>
            </a:endParaRPr>
          </a:p>
          <a:p>
            <a:pPr marL="457200" lvl="0" indent="-457200">
              <a:buFont typeface="Arial" panose="020B0604020202020204" pitchFamily="34" charset="0"/>
              <a:buChar char="•"/>
            </a:pPr>
            <a:r>
              <a:rPr lang="en-US" sz="2800" dirty="0">
                <a:solidFill>
                  <a:srgbClr val="003142"/>
                </a:solidFill>
              </a:rPr>
              <a:t>Distance Learning &amp; Telemedicine Grants</a:t>
            </a:r>
          </a:p>
          <a:p>
            <a:endParaRPr lang="en-US" sz="28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5091"/>
            <a:ext cx="9319364" cy="6212909"/>
          </a:xfrm>
          <a:prstGeom prst="rect">
            <a:avLst/>
          </a:prstGeom>
        </p:spPr>
      </p:pic>
    </p:spTree>
    <p:extLst>
      <p:ext uri="{BB962C8B-B14F-4D97-AF65-F5344CB8AC3E}">
        <p14:creationId xmlns:p14="http://schemas.microsoft.com/office/powerpoint/2010/main" val="1417408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19920" y="141188"/>
            <a:ext cx="9938479" cy="576262"/>
          </a:xfrm>
          <a:prstGeom prst="rect">
            <a:avLst/>
          </a:prstGeom>
          <a:noFill/>
          <a:ln w="9525">
            <a:noFill/>
            <a:miter lim="800000"/>
            <a:headEnd/>
            <a:tailEnd/>
          </a:ln>
        </p:spPr>
        <p:txBody>
          <a:bodyPr anchor="ctr"/>
          <a:lstStyle/>
          <a:p>
            <a:r>
              <a:rPr lang="en-US" sz="3200" dirty="0">
                <a:solidFill>
                  <a:schemeClr val="bg1"/>
                </a:solidFill>
                <a:ea typeface="ITC Franklin Gothic Book"/>
                <a:cs typeface="ITC Franklin Gothic Book"/>
              </a:rPr>
              <a:t>Community Connect Program</a:t>
            </a:r>
          </a:p>
        </p:txBody>
      </p:sp>
      <p:graphicFrame>
        <p:nvGraphicFramePr>
          <p:cNvPr id="3" name="Table 2"/>
          <p:cNvGraphicFramePr>
            <a:graphicFrameLocks noGrp="1"/>
          </p:cNvGraphicFramePr>
          <p:nvPr>
            <p:extLst>
              <p:ext uri="{D42A27DB-BD31-4B8C-83A1-F6EECF244321}">
                <p14:modId xmlns:p14="http://schemas.microsoft.com/office/powerpoint/2010/main" val="2480805977"/>
              </p:ext>
            </p:extLst>
          </p:nvPr>
        </p:nvGraphicFramePr>
        <p:xfrm>
          <a:off x="119920" y="1638933"/>
          <a:ext cx="11919681" cy="4516120"/>
        </p:xfrm>
        <a:graphic>
          <a:graphicData uri="http://schemas.openxmlformats.org/drawingml/2006/table">
            <a:tbl>
              <a:tblPr firstRow="1" bandRow="1">
                <a:tableStyleId>{85BE263C-DBD7-4A20-BB59-AAB30ACAA65A}</a:tableStyleId>
              </a:tblPr>
              <a:tblGrid>
                <a:gridCol w="5752560">
                  <a:extLst>
                    <a:ext uri="{9D8B030D-6E8A-4147-A177-3AD203B41FA5}">
                      <a16:colId xmlns="" xmlns:a16="http://schemas.microsoft.com/office/drawing/2014/main" val="20000"/>
                    </a:ext>
                  </a:extLst>
                </a:gridCol>
                <a:gridCol w="6167121">
                  <a:extLst>
                    <a:ext uri="{9D8B030D-6E8A-4147-A177-3AD203B41FA5}">
                      <a16:colId xmlns="" xmlns:a16="http://schemas.microsoft.com/office/drawing/2014/main" val="20001"/>
                    </a:ext>
                  </a:extLst>
                </a:gridCol>
              </a:tblGrid>
              <a:tr h="370840">
                <a:tc>
                  <a:txBody>
                    <a:bodyPr/>
                    <a:lstStyle/>
                    <a:p>
                      <a:pPr algn="ctr">
                        <a:lnSpc>
                          <a:spcPct val="100000"/>
                        </a:lnSpc>
                      </a:pPr>
                      <a:r>
                        <a:rPr lang="en-US" sz="1400" dirty="0">
                          <a:solidFill>
                            <a:srgbClr val="003142"/>
                          </a:solidFill>
                        </a:rPr>
                        <a:t>Available Funding</a:t>
                      </a:r>
                    </a:p>
                  </a:txBody>
                  <a:tcPr>
                    <a:lnL>
                      <a:noFill/>
                    </a:lnL>
                    <a:lnR w="12700" cap="flat" cmpd="sng" algn="ctr">
                      <a:solidFill>
                        <a:schemeClr val="tx1"/>
                      </a:solidFill>
                      <a:prstDash val="solid"/>
                      <a:round/>
                      <a:headEnd type="none" w="med" len="med"/>
                      <a:tailEnd type="none" w="med" len="med"/>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400" dirty="0">
                          <a:solidFill>
                            <a:srgbClr val="003142"/>
                          </a:solidFill>
                        </a:rPr>
                        <a:t>Program Updates</a:t>
                      </a:r>
                    </a:p>
                  </a:txBody>
                  <a:tcPr>
                    <a:lnL w="12700" cap="flat" cmpd="sng" algn="ctr">
                      <a:solidFill>
                        <a:schemeClr val="tx1"/>
                      </a:solidFill>
                      <a:prstDash val="solid"/>
                      <a:round/>
                      <a:headEnd type="none" w="med" len="med"/>
                      <a:tailEnd type="none" w="med" len="med"/>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616596">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u="sng" baseline="0" dirty="0">
                          <a:solidFill>
                            <a:srgbClr val="003142"/>
                          </a:solidFill>
                          <a:latin typeface="+mn-lt"/>
                        </a:rPr>
                        <a:t>FY 2016</a:t>
                      </a:r>
                    </a:p>
                    <a:p>
                      <a:pPr marL="800100" lvl="1" indent="-342900">
                        <a:lnSpc>
                          <a:spcPct val="100000"/>
                        </a:lnSpc>
                        <a:spcBef>
                          <a:spcPts val="0"/>
                        </a:spcBef>
                        <a:buClr>
                          <a:srgbClr val="003142"/>
                        </a:buClr>
                        <a:buFont typeface="Arial" charset="0"/>
                        <a:buChar char="•"/>
                      </a:pPr>
                      <a:r>
                        <a:rPr lang="en-US" sz="1400" b="1" dirty="0">
                          <a:solidFill>
                            <a:srgbClr val="003142"/>
                          </a:solidFill>
                          <a:latin typeface="+mn-lt"/>
                          <a:ea typeface="ITC Franklin Gothic Book"/>
                          <a:cs typeface="ITC Franklin Gothic Book"/>
                        </a:rPr>
                        <a:t>$11.74 million </a:t>
                      </a:r>
                      <a:r>
                        <a:rPr lang="en-US" sz="1400" kern="1200" dirty="0">
                          <a:solidFill>
                            <a:srgbClr val="003142"/>
                          </a:solidFill>
                          <a:latin typeface="+mn-lt"/>
                          <a:ea typeface="ITC Franklin Gothic Book"/>
                          <a:cs typeface="ITC Franklin Gothic Book"/>
                        </a:rPr>
                        <a:t>available in FY 2016</a:t>
                      </a:r>
                      <a:endParaRPr lang="en-US" sz="1400" b="1" u="sng" baseline="0" dirty="0">
                        <a:solidFill>
                          <a:srgbClr val="003142"/>
                        </a:solidFill>
                        <a:latin typeface="+mn-lt"/>
                      </a:endParaRPr>
                    </a:p>
                    <a:p>
                      <a:pPr marL="0" lvl="0" indent="0">
                        <a:lnSpc>
                          <a:spcPct val="100000"/>
                        </a:lnSpc>
                        <a:spcBef>
                          <a:spcPts val="0"/>
                        </a:spcBef>
                        <a:buClr>
                          <a:srgbClr val="003142"/>
                        </a:buClr>
                        <a:buFont typeface="Arial" charset="0"/>
                        <a:buNone/>
                      </a:pPr>
                      <a:r>
                        <a:rPr lang="en-US" sz="1400" b="1" u="sng" baseline="0" dirty="0">
                          <a:solidFill>
                            <a:srgbClr val="003142"/>
                          </a:solidFill>
                          <a:latin typeface="+mn-lt"/>
                        </a:rPr>
                        <a:t>FY 2017</a:t>
                      </a:r>
                    </a:p>
                    <a:p>
                      <a:pPr marL="800100" lvl="1" indent="-342900">
                        <a:lnSpc>
                          <a:spcPct val="100000"/>
                        </a:lnSpc>
                        <a:spcBef>
                          <a:spcPts val="0"/>
                        </a:spcBef>
                        <a:buClr>
                          <a:srgbClr val="003142"/>
                        </a:buClr>
                        <a:buFont typeface="Arial" charset="0"/>
                        <a:buChar char="•"/>
                      </a:pPr>
                      <a:r>
                        <a:rPr lang="en-US" sz="1400" b="1" dirty="0">
                          <a:solidFill>
                            <a:srgbClr val="003142"/>
                          </a:solidFill>
                          <a:latin typeface="+mn-lt"/>
                          <a:ea typeface="ITC Franklin Gothic Book"/>
                          <a:cs typeface="ITC Franklin Gothic Book"/>
                        </a:rPr>
                        <a:t>$34.5 million </a:t>
                      </a:r>
                      <a:r>
                        <a:rPr lang="en-US" sz="1400" dirty="0">
                          <a:solidFill>
                            <a:srgbClr val="003142"/>
                          </a:solidFill>
                          <a:latin typeface="+mn-lt"/>
                          <a:ea typeface="ITC Franklin Gothic Book"/>
                          <a:cs typeface="ITC Franklin Gothic Book"/>
                        </a:rPr>
                        <a:t>available in FY 2017</a:t>
                      </a:r>
                    </a:p>
                    <a:p>
                      <a:pPr marL="0" lvl="0" indent="0">
                        <a:lnSpc>
                          <a:spcPct val="100000"/>
                        </a:lnSpc>
                        <a:spcBef>
                          <a:spcPts val="0"/>
                        </a:spcBef>
                        <a:buClr>
                          <a:srgbClr val="003142"/>
                        </a:buClr>
                        <a:buFont typeface="Arial" charset="0"/>
                        <a:buNone/>
                      </a:pPr>
                      <a:r>
                        <a:rPr lang="en-US" sz="1400" b="1" u="sng" baseline="0" dirty="0">
                          <a:solidFill>
                            <a:srgbClr val="003142"/>
                          </a:solidFill>
                          <a:latin typeface="+mn-lt"/>
                        </a:rPr>
                        <a:t>FY 2018</a:t>
                      </a:r>
                    </a:p>
                    <a:p>
                      <a:pPr marL="800100" lvl="1" indent="-342900">
                        <a:lnSpc>
                          <a:spcPct val="100000"/>
                        </a:lnSpc>
                        <a:spcBef>
                          <a:spcPts val="0"/>
                        </a:spcBef>
                        <a:buClr>
                          <a:srgbClr val="003142"/>
                        </a:buClr>
                        <a:buFont typeface="Arial" charset="0"/>
                        <a:buChar char="•"/>
                      </a:pPr>
                      <a:r>
                        <a:rPr lang="en-US" sz="1400" b="1" dirty="0">
                          <a:solidFill>
                            <a:srgbClr val="003142"/>
                          </a:solidFill>
                          <a:latin typeface="+mn-lt"/>
                          <a:ea typeface="ITC Franklin Gothic Book"/>
                          <a:cs typeface="ITC Franklin Gothic Book"/>
                        </a:rPr>
                        <a:t>$30.0 million </a:t>
                      </a:r>
                      <a:r>
                        <a:rPr lang="en-US" sz="1400" dirty="0">
                          <a:solidFill>
                            <a:srgbClr val="003142"/>
                          </a:solidFill>
                          <a:latin typeface="+mn-lt"/>
                          <a:ea typeface="ITC Franklin Gothic Book"/>
                          <a:cs typeface="ITC Franklin Gothic Book"/>
                        </a:rPr>
                        <a:t>available in FY 2018 *</a:t>
                      </a:r>
                    </a:p>
                    <a:p>
                      <a:pPr marL="800100" lvl="1" indent="-342900">
                        <a:lnSpc>
                          <a:spcPct val="100000"/>
                        </a:lnSpc>
                        <a:spcBef>
                          <a:spcPts val="0"/>
                        </a:spcBef>
                        <a:buClr>
                          <a:srgbClr val="003142"/>
                        </a:buClr>
                        <a:buFont typeface="Arial" charset="0"/>
                        <a:buChar char="•"/>
                      </a:pPr>
                      <a:endParaRPr lang="en-US" sz="1400" dirty="0">
                        <a:solidFill>
                          <a:srgbClr val="003142"/>
                        </a:solidFill>
                        <a:latin typeface="+mn-lt"/>
                        <a:ea typeface="ITC Franklin Gothic Book"/>
                        <a:cs typeface="ITC Franklin Gothic Book"/>
                      </a:endParaRPr>
                    </a:p>
                    <a:p>
                      <a:pPr marL="687388" marR="0" lvl="1" indent="-230188" algn="l" defTabSz="914400" rtl="0" eaLnBrk="1" fontAlgn="auto" latinLnBrk="0" hangingPunct="1">
                        <a:lnSpc>
                          <a:spcPct val="100000"/>
                        </a:lnSpc>
                        <a:spcBef>
                          <a:spcPts val="0"/>
                        </a:spcBef>
                        <a:spcAft>
                          <a:spcPts val="0"/>
                        </a:spcAft>
                        <a:buClr>
                          <a:srgbClr val="003142"/>
                        </a:buClr>
                        <a:buSzTx/>
                        <a:buFont typeface="Arial" charset="0"/>
                        <a:buNone/>
                        <a:tabLst/>
                        <a:defRPr/>
                      </a:pPr>
                      <a:r>
                        <a:rPr lang="en-US" sz="1400" kern="1200" dirty="0">
                          <a:solidFill>
                            <a:srgbClr val="003142"/>
                          </a:solidFill>
                          <a:latin typeface="+mn-lt"/>
                          <a:ea typeface="ITC Franklin Gothic Book"/>
                          <a:cs typeface="ITC Franklin Gothic Book"/>
                        </a:rPr>
                        <a:t>* Carryover funding is sometimes available from previous fiscal years</a:t>
                      </a:r>
                    </a:p>
                    <a:p>
                      <a:pPr marL="687388" marR="0" lvl="1" indent="-230188" algn="l" defTabSz="914400" rtl="0" eaLnBrk="1" fontAlgn="auto" latinLnBrk="0" hangingPunct="1">
                        <a:lnSpc>
                          <a:spcPct val="100000"/>
                        </a:lnSpc>
                        <a:spcBef>
                          <a:spcPts val="0"/>
                        </a:spcBef>
                        <a:spcAft>
                          <a:spcPts val="0"/>
                        </a:spcAft>
                        <a:buClr>
                          <a:srgbClr val="003142"/>
                        </a:buClr>
                        <a:buSzTx/>
                        <a:buFont typeface="Arial" charset="0"/>
                        <a:buNone/>
                        <a:tabLst/>
                        <a:defRPr/>
                      </a:pPr>
                      <a:endParaRPr lang="en-US" sz="1400" kern="1200" dirty="0">
                        <a:solidFill>
                          <a:srgbClr val="003142"/>
                        </a:solidFill>
                        <a:latin typeface="+mn-lt"/>
                        <a:ea typeface="ITC Franklin Gothic Book"/>
                        <a:cs typeface="ITC Franklin Gothic Book"/>
                      </a:endParaRPr>
                    </a:p>
                    <a:p>
                      <a:pPr marL="0" marR="0" lvl="0" indent="0" algn="l" defTabSz="914400" rtl="0" eaLnBrk="1" fontAlgn="auto" latinLnBrk="0" hangingPunct="1">
                        <a:lnSpc>
                          <a:spcPct val="100000"/>
                        </a:lnSpc>
                        <a:spcBef>
                          <a:spcPts val="0"/>
                        </a:spcBef>
                        <a:spcAft>
                          <a:spcPts val="0"/>
                        </a:spcAft>
                        <a:buClr>
                          <a:srgbClr val="003142"/>
                        </a:buClr>
                        <a:buSzTx/>
                        <a:buFont typeface="Arial" panose="020B0604020202020204" pitchFamily="34" charset="0"/>
                        <a:buNone/>
                        <a:tabLst/>
                        <a:defRPr/>
                      </a:pPr>
                      <a:r>
                        <a:rPr lang="en-US" sz="1400" b="1" u="sng" kern="1200" dirty="0">
                          <a:solidFill>
                            <a:srgbClr val="003142"/>
                          </a:solidFill>
                          <a:latin typeface="+mn-lt"/>
                          <a:ea typeface="ITC Franklin Gothic Book"/>
                          <a:cs typeface="ITC Franklin Gothic Book"/>
                        </a:rPr>
                        <a:t>General</a:t>
                      </a:r>
                      <a:r>
                        <a:rPr lang="en-US" sz="1400" b="1" u="sng" kern="1200" baseline="0" dirty="0">
                          <a:solidFill>
                            <a:srgbClr val="003142"/>
                          </a:solidFill>
                          <a:latin typeface="+mn-lt"/>
                          <a:ea typeface="ITC Franklin Gothic Book"/>
                          <a:cs typeface="ITC Franklin Gothic Book"/>
                        </a:rPr>
                        <a:t> provisions as of the latest NOSA:</a:t>
                      </a:r>
                    </a:p>
                    <a:p>
                      <a:pPr marL="342900" marR="0" lvl="0" indent="-342900" algn="l" defTabSz="914400" rtl="0" eaLnBrk="1" fontAlgn="auto" latinLnBrk="0" hangingPunct="1">
                        <a:lnSpc>
                          <a:spcPct val="100000"/>
                        </a:lnSpc>
                        <a:spcBef>
                          <a:spcPts val="0"/>
                        </a:spcBef>
                        <a:spcAft>
                          <a:spcPts val="0"/>
                        </a:spcAft>
                        <a:buClr>
                          <a:srgbClr val="003142"/>
                        </a:buClr>
                        <a:buSzTx/>
                        <a:buFont typeface="Arial" panose="020B0604020202020204" pitchFamily="34" charset="0"/>
                        <a:buChar char="•"/>
                        <a:tabLst/>
                        <a:defRPr/>
                      </a:pPr>
                      <a:r>
                        <a:rPr lang="en-US" sz="1400" kern="1200" dirty="0">
                          <a:solidFill>
                            <a:srgbClr val="003142"/>
                          </a:solidFill>
                          <a:latin typeface="+mn-lt"/>
                          <a:ea typeface="ITC Franklin Gothic Book"/>
                          <a:cs typeface="ITC Franklin Gothic Book"/>
                        </a:rPr>
                        <a:t>Grant funds for Broadband Service deployment</a:t>
                      </a:r>
                    </a:p>
                    <a:p>
                      <a:pPr marL="342900" marR="0" lvl="0" indent="-342900" algn="l" defTabSz="914400" rtl="0" eaLnBrk="1" fontAlgn="auto" latinLnBrk="0" hangingPunct="1">
                        <a:lnSpc>
                          <a:spcPct val="100000"/>
                        </a:lnSpc>
                        <a:spcBef>
                          <a:spcPts val="0"/>
                        </a:spcBef>
                        <a:spcAft>
                          <a:spcPts val="0"/>
                        </a:spcAft>
                        <a:buClr>
                          <a:srgbClr val="003142"/>
                        </a:buClr>
                        <a:buSzTx/>
                        <a:buFont typeface="Arial" panose="020B0604020202020204" pitchFamily="34" charset="0"/>
                        <a:buChar char="•"/>
                        <a:tabLst/>
                        <a:defRPr/>
                      </a:pPr>
                      <a:r>
                        <a:rPr lang="en-US" sz="1400" dirty="0">
                          <a:solidFill>
                            <a:srgbClr val="003142"/>
                          </a:solidFill>
                          <a:latin typeface="+mn-lt"/>
                          <a:ea typeface="ITC Franklin Gothic Book"/>
                          <a:cs typeface="ITC Franklin Gothic Book"/>
                        </a:rPr>
                        <a:t>Population of 20,000 or less</a:t>
                      </a:r>
                    </a:p>
                    <a:p>
                      <a:pPr marL="342900" marR="0" lvl="0" indent="-342900" algn="l" defTabSz="914400" rtl="0" eaLnBrk="1" fontAlgn="auto" latinLnBrk="0" hangingPunct="1">
                        <a:lnSpc>
                          <a:spcPct val="100000"/>
                        </a:lnSpc>
                        <a:spcBef>
                          <a:spcPts val="0"/>
                        </a:spcBef>
                        <a:spcAft>
                          <a:spcPts val="0"/>
                        </a:spcAft>
                        <a:buClr>
                          <a:srgbClr val="003142"/>
                        </a:buClr>
                        <a:buSzTx/>
                        <a:buFont typeface="Arial" panose="020B0604020202020204" pitchFamily="34" charset="0"/>
                        <a:buChar char="•"/>
                        <a:tabLst/>
                        <a:defRPr/>
                      </a:pPr>
                      <a:r>
                        <a:rPr lang="en-US" sz="1400" dirty="0">
                          <a:solidFill>
                            <a:srgbClr val="003142"/>
                          </a:solidFill>
                          <a:latin typeface="+mn-lt"/>
                          <a:ea typeface="ITC Franklin Gothic Book"/>
                          <a:cs typeface="ITC Franklin Gothic Book"/>
                        </a:rPr>
                        <a:t>Amounts from $100,000 to</a:t>
                      </a:r>
                      <a:r>
                        <a:rPr lang="en-US" sz="1400" baseline="0" dirty="0">
                          <a:solidFill>
                            <a:srgbClr val="003142"/>
                          </a:solidFill>
                          <a:latin typeface="+mn-lt"/>
                          <a:ea typeface="ITC Franklin Gothic Book"/>
                          <a:cs typeface="ITC Franklin Gothic Book"/>
                        </a:rPr>
                        <a:t> $3 million</a:t>
                      </a:r>
                    </a:p>
                    <a:p>
                      <a:pPr marL="342900" marR="0" lvl="0" indent="-342900" algn="l" defTabSz="914400" rtl="0" eaLnBrk="1" fontAlgn="auto" latinLnBrk="0" hangingPunct="1">
                        <a:lnSpc>
                          <a:spcPct val="100000"/>
                        </a:lnSpc>
                        <a:spcBef>
                          <a:spcPts val="0"/>
                        </a:spcBef>
                        <a:spcAft>
                          <a:spcPts val="0"/>
                        </a:spcAft>
                        <a:buClr>
                          <a:srgbClr val="003142"/>
                        </a:buClr>
                        <a:buSzTx/>
                        <a:buFont typeface="Arial" panose="020B0604020202020204" pitchFamily="34" charset="0"/>
                        <a:buChar char="•"/>
                        <a:tabLst/>
                        <a:defRPr/>
                      </a:pPr>
                      <a:r>
                        <a:rPr lang="en-US" sz="1400" dirty="0">
                          <a:solidFill>
                            <a:srgbClr val="003142"/>
                          </a:solidFill>
                          <a:latin typeface="+mn-lt"/>
                          <a:ea typeface="ITC Franklin Gothic Book"/>
                          <a:cs typeface="ITC Franklin Gothic Book"/>
                        </a:rPr>
                        <a:t>Service Area must be entirely unserved </a:t>
                      </a:r>
                    </a:p>
                    <a:p>
                      <a:pPr marL="342900" marR="0" lvl="0" indent="-342900" algn="l" defTabSz="914400" rtl="0" eaLnBrk="1" fontAlgn="auto" latinLnBrk="0" hangingPunct="1">
                        <a:lnSpc>
                          <a:spcPct val="100000"/>
                        </a:lnSpc>
                        <a:spcBef>
                          <a:spcPts val="0"/>
                        </a:spcBef>
                        <a:spcAft>
                          <a:spcPts val="0"/>
                        </a:spcAft>
                        <a:buClr>
                          <a:srgbClr val="003142"/>
                        </a:buClr>
                        <a:buSzTx/>
                        <a:buFont typeface="Arial" panose="020B0604020202020204" pitchFamily="34" charset="0"/>
                        <a:buChar char="•"/>
                        <a:tabLst/>
                        <a:defRPr/>
                      </a:pPr>
                      <a:r>
                        <a:rPr lang="en-US" sz="1400" dirty="0">
                          <a:solidFill>
                            <a:srgbClr val="003142"/>
                          </a:solidFill>
                          <a:latin typeface="+mn-lt"/>
                          <a:ea typeface="ITC Franklin Gothic Book"/>
                          <a:cs typeface="ITC Franklin Gothic Book"/>
                        </a:rPr>
                        <a:t>Minimum Broadband Service is defined as 10 Mbps (download) and 1 Mbps (upload)</a:t>
                      </a:r>
                    </a:p>
                    <a:p>
                      <a:pPr marL="342900" marR="0" lvl="0" indent="-342900" algn="l" defTabSz="914400" rtl="0" eaLnBrk="1" fontAlgn="auto" latinLnBrk="0" hangingPunct="1">
                        <a:lnSpc>
                          <a:spcPct val="100000"/>
                        </a:lnSpc>
                        <a:spcBef>
                          <a:spcPts val="0"/>
                        </a:spcBef>
                        <a:spcAft>
                          <a:spcPts val="0"/>
                        </a:spcAft>
                        <a:buClr>
                          <a:srgbClr val="003142"/>
                        </a:buClr>
                        <a:buSzTx/>
                        <a:buFont typeface="Arial" panose="020B0604020202020204" pitchFamily="34" charset="0"/>
                        <a:buChar char="•"/>
                        <a:tabLst/>
                        <a:defRPr/>
                      </a:pPr>
                      <a:r>
                        <a:rPr lang="en-US" sz="1400" dirty="0">
                          <a:solidFill>
                            <a:srgbClr val="003142"/>
                          </a:solidFill>
                          <a:latin typeface="+mn-lt"/>
                          <a:ea typeface="ITC Franklin Gothic Book"/>
                          <a:cs typeface="ITC Franklin Gothic Book"/>
                        </a:rPr>
                        <a:t>Minimum Broadband Grant Speed is defined as 25 Mbps (download) and 3 Mbps (upload)</a:t>
                      </a:r>
                    </a:p>
                    <a:p>
                      <a:pPr marL="342900" marR="0" lvl="0" indent="-342900" algn="l" defTabSz="914400" rtl="0" eaLnBrk="1" fontAlgn="auto" latinLnBrk="0" hangingPunct="1">
                        <a:lnSpc>
                          <a:spcPct val="100000"/>
                        </a:lnSpc>
                        <a:spcBef>
                          <a:spcPts val="0"/>
                        </a:spcBef>
                        <a:spcAft>
                          <a:spcPts val="0"/>
                        </a:spcAft>
                        <a:buClr>
                          <a:srgbClr val="003142"/>
                        </a:buClr>
                        <a:buSzTx/>
                        <a:buFont typeface="Arial" panose="020B0604020202020204" pitchFamily="34" charset="0"/>
                        <a:buChar char="•"/>
                        <a:tabLst/>
                        <a:defRPr/>
                      </a:pPr>
                      <a:r>
                        <a:rPr lang="en-US" sz="1400" dirty="0">
                          <a:solidFill>
                            <a:srgbClr val="003142"/>
                          </a:solidFill>
                          <a:latin typeface="+mn-lt"/>
                          <a:ea typeface="ITC Franklin Gothic Book"/>
                          <a:cs typeface="ITC Franklin Gothic Book"/>
                        </a:rPr>
                        <a:t>15% Matching Requirement </a:t>
                      </a:r>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u="sng" baseline="0" dirty="0">
                          <a:solidFill>
                            <a:srgbClr val="003142"/>
                          </a:solidFill>
                          <a:latin typeface="+mn-lt"/>
                        </a:rPr>
                        <a:t>FY 2016</a:t>
                      </a:r>
                    </a:p>
                    <a:p>
                      <a:pPr marL="800100" lvl="1" indent="-342900">
                        <a:lnSpc>
                          <a:spcPct val="100000"/>
                        </a:lnSpc>
                        <a:spcBef>
                          <a:spcPts val="0"/>
                        </a:spcBef>
                        <a:buClr>
                          <a:srgbClr val="003142"/>
                        </a:buClr>
                        <a:buFont typeface="Arial" charset="0"/>
                        <a:buChar char="•"/>
                      </a:pPr>
                      <a:r>
                        <a:rPr lang="en-US" sz="1400" b="1" dirty="0">
                          <a:solidFill>
                            <a:srgbClr val="003142"/>
                          </a:solidFill>
                          <a:latin typeface="+mn-lt"/>
                          <a:ea typeface="ITC Franklin Gothic Book"/>
                          <a:cs typeface="ITC Franklin Gothic Book"/>
                        </a:rPr>
                        <a:t>Over</a:t>
                      </a:r>
                      <a:r>
                        <a:rPr lang="en-US" sz="1400" b="1" baseline="0" dirty="0">
                          <a:solidFill>
                            <a:srgbClr val="003142"/>
                          </a:solidFill>
                          <a:latin typeface="+mn-lt"/>
                          <a:ea typeface="ITC Franklin Gothic Book"/>
                          <a:cs typeface="ITC Franklin Gothic Book"/>
                        </a:rPr>
                        <a:t> 70 </a:t>
                      </a:r>
                      <a:r>
                        <a:rPr lang="en-US" sz="1400" baseline="0" dirty="0">
                          <a:solidFill>
                            <a:srgbClr val="003142"/>
                          </a:solidFill>
                          <a:latin typeface="+mn-lt"/>
                          <a:ea typeface="ITC Franklin Gothic Book"/>
                          <a:cs typeface="ITC Franklin Gothic Book"/>
                        </a:rPr>
                        <a:t>applications received: </a:t>
                      </a:r>
                      <a:r>
                        <a:rPr lang="en-US" sz="1400" b="1" baseline="0" dirty="0">
                          <a:solidFill>
                            <a:srgbClr val="003142"/>
                          </a:solidFill>
                          <a:latin typeface="+mn-lt"/>
                          <a:ea typeface="ITC Franklin Gothic Book"/>
                          <a:cs typeface="ITC Franklin Gothic Book"/>
                        </a:rPr>
                        <a:t>$120 million</a:t>
                      </a:r>
                    </a:p>
                    <a:p>
                      <a:pPr marL="800100" lvl="1" indent="-342900">
                        <a:lnSpc>
                          <a:spcPct val="100000"/>
                        </a:lnSpc>
                        <a:spcBef>
                          <a:spcPts val="0"/>
                        </a:spcBef>
                        <a:buClr>
                          <a:srgbClr val="003142"/>
                        </a:buClr>
                        <a:buFont typeface="Arial" charset="0"/>
                        <a:buChar char="•"/>
                      </a:pPr>
                      <a:r>
                        <a:rPr lang="en-US" sz="1400" b="1" baseline="0" dirty="0">
                          <a:solidFill>
                            <a:srgbClr val="003142"/>
                          </a:solidFill>
                          <a:latin typeface="+mn-lt"/>
                          <a:ea typeface="ITC Franklin Gothic Book"/>
                          <a:cs typeface="ITC Franklin Gothic Book"/>
                        </a:rPr>
                        <a:t>9 </a:t>
                      </a:r>
                      <a:r>
                        <a:rPr lang="en-US" sz="1400" b="0" baseline="0" dirty="0">
                          <a:solidFill>
                            <a:srgbClr val="003142"/>
                          </a:solidFill>
                          <a:latin typeface="+mn-lt"/>
                          <a:ea typeface="ITC Franklin Gothic Book"/>
                          <a:cs typeface="ITC Franklin Gothic Book"/>
                        </a:rPr>
                        <a:t>applications approved</a:t>
                      </a:r>
                      <a:r>
                        <a:rPr lang="en-US" sz="1400" b="1" baseline="0" dirty="0">
                          <a:solidFill>
                            <a:srgbClr val="003142"/>
                          </a:solidFill>
                          <a:latin typeface="+mn-lt"/>
                          <a:ea typeface="ITC Franklin Gothic Book"/>
                          <a:cs typeface="ITC Franklin Gothic Book"/>
                        </a:rPr>
                        <a:t>: $15.6 million</a:t>
                      </a:r>
                      <a:endParaRPr lang="en-US" sz="1400" b="0" kern="1200" baseline="0" dirty="0">
                        <a:solidFill>
                          <a:srgbClr val="003142"/>
                        </a:solidFill>
                        <a:latin typeface="+mn-lt"/>
                        <a:ea typeface="ITC Franklin Gothic Book"/>
                        <a:cs typeface="ITC Franklin Gothic Book"/>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u="sng" kern="1200" baseline="0" dirty="0">
                        <a:solidFill>
                          <a:srgbClr val="003142"/>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u="sng" kern="1200" baseline="0" dirty="0">
                          <a:solidFill>
                            <a:srgbClr val="003142"/>
                          </a:solidFill>
                          <a:latin typeface="+mn-lt"/>
                          <a:ea typeface="+mn-ea"/>
                          <a:cs typeface="+mn-cs"/>
                        </a:rPr>
                        <a:t>FY 2017</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baseline="0" dirty="0">
                          <a:solidFill>
                            <a:srgbClr val="003142"/>
                          </a:solidFill>
                          <a:latin typeface="+mn-lt"/>
                          <a:ea typeface="+mn-ea"/>
                          <a:cs typeface="+mn-cs"/>
                        </a:rPr>
                        <a:t>48 Applications processed for </a:t>
                      </a:r>
                      <a:r>
                        <a:rPr lang="en-US" sz="1400" b="1" kern="1200" baseline="0" dirty="0">
                          <a:solidFill>
                            <a:srgbClr val="003142"/>
                          </a:solidFill>
                          <a:latin typeface="+mn-lt"/>
                          <a:ea typeface="+mn-ea"/>
                          <a:cs typeface="+mn-cs"/>
                        </a:rPr>
                        <a:t>$90.8 million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kern="1200" baseline="0" dirty="0">
                          <a:solidFill>
                            <a:srgbClr val="003142"/>
                          </a:solidFill>
                          <a:latin typeface="+mn-lt"/>
                          <a:ea typeface="+mn-ea"/>
                          <a:cs typeface="+mn-cs"/>
                        </a:rPr>
                        <a:t>15 </a:t>
                      </a:r>
                      <a:r>
                        <a:rPr lang="en-US" sz="1400" b="0" kern="1200" baseline="0" dirty="0">
                          <a:solidFill>
                            <a:srgbClr val="003142"/>
                          </a:solidFill>
                          <a:latin typeface="+mn-lt"/>
                          <a:ea typeface="+mn-ea"/>
                          <a:cs typeface="+mn-cs"/>
                        </a:rPr>
                        <a:t>grants approved</a:t>
                      </a:r>
                      <a:r>
                        <a:rPr lang="en-US" sz="1400" b="1" kern="1200" baseline="0" dirty="0">
                          <a:solidFill>
                            <a:srgbClr val="003142"/>
                          </a:solidFill>
                          <a:latin typeface="+mn-lt"/>
                          <a:ea typeface="+mn-ea"/>
                          <a:cs typeface="+mn-cs"/>
                        </a:rPr>
                        <a:t>: $32.3 million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kern="1200" baseline="0" dirty="0">
                        <a:solidFill>
                          <a:srgbClr val="003142"/>
                        </a:solidFill>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baseline="0" dirty="0">
                          <a:solidFill>
                            <a:srgbClr val="003142"/>
                          </a:solidFill>
                          <a:latin typeface="+mn-lt"/>
                          <a:ea typeface="+mn-ea"/>
                          <a:cs typeface="+mn-cs"/>
                        </a:rPr>
                        <a:t>** More grant awards are possible pending final paperwork</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u="sng" baseline="0" dirty="0">
                        <a:solidFill>
                          <a:srgbClr val="003142"/>
                        </a:solidFill>
                        <a:latin typeface="+mn-l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u="sng" baseline="0" dirty="0">
                          <a:solidFill>
                            <a:srgbClr val="003142"/>
                          </a:solidFill>
                          <a:latin typeface="+mn-lt"/>
                        </a:rPr>
                        <a:t>FY 2018</a:t>
                      </a:r>
                    </a:p>
                    <a:p>
                      <a:pPr marL="742950" marR="0" lvl="1" indent="-285750"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r>
                        <a:rPr lang="en-US" sz="1400" b="1" kern="1200" noProof="0" dirty="0">
                          <a:solidFill>
                            <a:srgbClr val="003142"/>
                          </a:solidFill>
                          <a:latin typeface="+mn-lt"/>
                          <a:ea typeface="+mn-ea"/>
                          <a:cs typeface="+mn-cs"/>
                          <a:hlinkClick r:id="rId3"/>
                        </a:rPr>
                        <a:t>NOSA</a:t>
                      </a:r>
                      <a:r>
                        <a:rPr lang="en-US" sz="1400" b="1" kern="1200" baseline="0" noProof="0" dirty="0">
                          <a:solidFill>
                            <a:srgbClr val="003142"/>
                          </a:solidFill>
                          <a:latin typeface="+mn-lt"/>
                          <a:ea typeface="+mn-ea"/>
                          <a:cs typeface="+mn-cs"/>
                          <a:hlinkClick r:id="rId3"/>
                        </a:rPr>
                        <a:t> Released</a:t>
                      </a:r>
                      <a:r>
                        <a:rPr lang="en-US" sz="1400" b="1" kern="1200" baseline="0" noProof="0" dirty="0">
                          <a:solidFill>
                            <a:srgbClr val="003142"/>
                          </a:solidFill>
                          <a:latin typeface="+mn-lt"/>
                          <a:ea typeface="+mn-ea"/>
                          <a:cs typeface="+mn-cs"/>
                        </a:rPr>
                        <a:t> </a:t>
                      </a:r>
                      <a:r>
                        <a:rPr lang="en-US" sz="1400" kern="1200" noProof="0" dirty="0">
                          <a:solidFill>
                            <a:srgbClr val="003142"/>
                          </a:solidFill>
                          <a:latin typeface="+mn-lt"/>
                          <a:ea typeface="+mn-ea"/>
                          <a:cs typeface="+mn-cs"/>
                        </a:rPr>
                        <a:t>on March 15, 2018</a:t>
                      </a:r>
                    </a:p>
                    <a:p>
                      <a:pPr marL="742950" marR="0" lvl="1" indent="-285750"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r>
                        <a:rPr lang="en-US" sz="1400" kern="1200" noProof="0" dirty="0">
                          <a:solidFill>
                            <a:srgbClr val="003142"/>
                          </a:solidFill>
                          <a:latin typeface="+mn-lt"/>
                          <a:ea typeface="+mn-ea"/>
                          <a:cs typeface="+mn-cs"/>
                        </a:rPr>
                        <a:t>Submissions were received by May 14, 2018 &amp; are being evaluated</a:t>
                      </a:r>
                    </a:p>
                    <a:p>
                      <a:pPr marL="742950" marR="0" lvl="1" indent="-285750"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r>
                        <a:rPr lang="en-US" sz="1400" b="1" kern="1200" noProof="0" dirty="0">
                          <a:solidFill>
                            <a:srgbClr val="003142"/>
                          </a:solidFill>
                          <a:latin typeface="+mn-lt"/>
                          <a:ea typeface="+mn-ea"/>
                          <a:cs typeface="+mn-cs"/>
                        </a:rPr>
                        <a:t>125</a:t>
                      </a:r>
                      <a:r>
                        <a:rPr lang="en-US" sz="1400" kern="1200" noProof="0" dirty="0">
                          <a:solidFill>
                            <a:srgbClr val="003142"/>
                          </a:solidFill>
                          <a:latin typeface="+mn-lt"/>
                          <a:ea typeface="+mn-ea"/>
                          <a:cs typeface="+mn-cs"/>
                        </a:rPr>
                        <a:t> Applications received for </a:t>
                      </a:r>
                      <a:r>
                        <a:rPr lang="en-US" sz="1400" b="1" kern="1200" noProof="0" dirty="0">
                          <a:solidFill>
                            <a:srgbClr val="003142"/>
                          </a:solidFill>
                          <a:latin typeface="+mn-lt"/>
                          <a:ea typeface="+mn-ea"/>
                          <a:cs typeface="+mn-cs"/>
                        </a:rPr>
                        <a:t>$225.6 million</a:t>
                      </a: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4" name="Rectangle 3"/>
          <p:cNvSpPr/>
          <p:nvPr/>
        </p:nvSpPr>
        <p:spPr>
          <a:xfrm>
            <a:off x="6956536" y="6563011"/>
            <a:ext cx="3939822" cy="261610"/>
          </a:xfrm>
          <a:prstGeom prst="rect">
            <a:avLst/>
          </a:prstGeom>
        </p:spPr>
        <p:txBody>
          <a:bodyPr wrap="square">
            <a:spAutoFit/>
          </a:bodyPr>
          <a:lstStyle/>
          <a:p>
            <a:pPr algn="r"/>
            <a:r>
              <a:rPr lang="en-US" sz="1100" i="1" dirty="0">
                <a:ea typeface="Calibri" charset="0"/>
                <a:cs typeface="Calibri" charset="0"/>
              </a:rPr>
              <a:t>Updated: 07/10/2018</a:t>
            </a:r>
          </a:p>
        </p:txBody>
      </p:sp>
      <p:sp>
        <p:nvSpPr>
          <p:cNvPr id="5" name="Rectangle 4">
            <a:hlinkClick r:id="rId4"/>
            <a:extLst>
              <a:ext uri="{FF2B5EF4-FFF2-40B4-BE49-F238E27FC236}">
                <a16:creationId xmlns="" xmlns:a16="http://schemas.microsoft.com/office/drawing/2014/main" id="{FECBD226-8A17-4AE5-8E61-ACC9A4653DD4}"/>
              </a:ext>
            </a:extLst>
          </p:cNvPr>
          <p:cNvSpPr/>
          <p:nvPr/>
        </p:nvSpPr>
        <p:spPr>
          <a:xfrm>
            <a:off x="2450970" y="6198491"/>
            <a:ext cx="6825006" cy="369332"/>
          </a:xfrm>
          <a:prstGeom prst="rect">
            <a:avLst/>
          </a:prstGeom>
          <a:ln>
            <a:solidFill>
              <a:schemeClr val="accent1">
                <a:lumMod val="75000"/>
              </a:schemeClr>
            </a:solidFill>
          </a:ln>
        </p:spPr>
        <p:txBody>
          <a:bodyPr wrap="square">
            <a:spAutoFit/>
          </a:bodyPr>
          <a:lstStyle/>
          <a:p>
            <a:pPr lvl="0" algn="ctr">
              <a:defRPr/>
            </a:pPr>
            <a:r>
              <a:rPr lang="en-US" u="sng" dirty="0">
                <a:hlinkClick r:id="rId5"/>
              </a:rPr>
              <a:t>http://www.rd.usda.gov/programs-services/community-connect-grants</a:t>
            </a:r>
            <a:endParaRPr lang="en-US" dirty="0"/>
          </a:p>
        </p:txBody>
      </p:sp>
    </p:spTree>
    <p:extLst>
      <p:ext uri="{BB962C8B-B14F-4D97-AF65-F5344CB8AC3E}">
        <p14:creationId xmlns:p14="http://schemas.microsoft.com/office/powerpoint/2010/main" val="255282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19920" y="210637"/>
            <a:ext cx="9938479" cy="576262"/>
          </a:xfrm>
          <a:prstGeom prst="rect">
            <a:avLst/>
          </a:prstGeom>
          <a:noFill/>
          <a:ln w="9525">
            <a:noFill/>
            <a:miter lim="800000"/>
            <a:headEnd/>
            <a:tailEnd/>
          </a:ln>
        </p:spPr>
        <p:txBody>
          <a:bodyPr anchor="ctr"/>
          <a:lstStyle/>
          <a:p>
            <a:r>
              <a:rPr lang="en-US" sz="3200" dirty="0">
                <a:solidFill>
                  <a:srgbClr val="FFFFFF"/>
                </a:solidFill>
                <a:ea typeface="ITC Franklin Gothic Book"/>
                <a:cs typeface="ITC Franklin Gothic Book"/>
              </a:rPr>
              <a:t>Distance Learning and Telemedicine (DLT) Program</a:t>
            </a:r>
          </a:p>
        </p:txBody>
      </p:sp>
      <p:graphicFrame>
        <p:nvGraphicFramePr>
          <p:cNvPr id="4" name="Table 3"/>
          <p:cNvGraphicFramePr>
            <a:graphicFrameLocks noGrp="1"/>
          </p:cNvGraphicFramePr>
          <p:nvPr>
            <p:extLst>
              <p:ext uri="{D42A27DB-BD31-4B8C-83A1-F6EECF244321}">
                <p14:modId xmlns:p14="http://schemas.microsoft.com/office/powerpoint/2010/main" val="4133304263"/>
              </p:ext>
            </p:extLst>
          </p:nvPr>
        </p:nvGraphicFramePr>
        <p:xfrm>
          <a:off x="119920" y="1542649"/>
          <a:ext cx="11910715" cy="4683760"/>
        </p:xfrm>
        <a:graphic>
          <a:graphicData uri="http://schemas.openxmlformats.org/drawingml/2006/table">
            <a:tbl>
              <a:tblPr firstRow="1" bandRow="1">
                <a:tableStyleId>{74C1A8A3-306A-4EB7-A6B1-4F7E0EB9C5D6}</a:tableStyleId>
              </a:tblPr>
              <a:tblGrid>
                <a:gridCol w="5833840">
                  <a:extLst>
                    <a:ext uri="{9D8B030D-6E8A-4147-A177-3AD203B41FA5}">
                      <a16:colId xmlns="" xmlns:a16="http://schemas.microsoft.com/office/drawing/2014/main" val="20000"/>
                    </a:ext>
                  </a:extLst>
                </a:gridCol>
                <a:gridCol w="6076875">
                  <a:extLst>
                    <a:ext uri="{9D8B030D-6E8A-4147-A177-3AD203B41FA5}">
                      <a16:colId xmlns="" xmlns:a16="http://schemas.microsoft.com/office/drawing/2014/main" val="20001"/>
                    </a:ext>
                  </a:extLst>
                </a:gridCol>
              </a:tblGrid>
              <a:tr h="305575">
                <a:tc>
                  <a:txBody>
                    <a:bodyPr/>
                    <a:lstStyle/>
                    <a:p>
                      <a:pPr algn="ctr">
                        <a:lnSpc>
                          <a:spcPct val="100000"/>
                        </a:lnSpc>
                      </a:pPr>
                      <a:r>
                        <a:rPr lang="en-US" sz="1600" dirty="0">
                          <a:solidFill>
                            <a:schemeClr val="tx1"/>
                          </a:solidFill>
                        </a:rPr>
                        <a:t>Available Funding</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600" dirty="0">
                          <a:solidFill>
                            <a:schemeClr val="tx1"/>
                          </a:solidFill>
                        </a:rPr>
                        <a:t>Program Updates</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4269720">
                <a:tc>
                  <a:txBody>
                    <a:bodyPr/>
                    <a:lstStyle/>
                    <a:p>
                      <a:pPr marL="0" indent="0">
                        <a:lnSpc>
                          <a:spcPct val="100000"/>
                        </a:lnSpc>
                        <a:spcBef>
                          <a:spcPts val="0"/>
                        </a:spcBef>
                        <a:buClr>
                          <a:srgbClr val="003142"/>
                        </a:buClr>
                        <a:buFont typeface="Arial" panose="020B0604020202020204" pitchFamily="34" charset="0"/>
                        <a:buNone/>
                      </a:pPr>
                      <a:r>
                        <a:rPr lang="en-US" sz="1600" b="1" u="sng" kern="1200" dirty="0">
                          <a:solidFill>
                            <a:schemeClr val="tx1"/>
                          </a:solidFill>
                          <a:latin typeface="+mn-lt"/>
                          <a:ea typeface="+mn-ea"/>
                          <a:cs typeface="+mn-cs"/>
                        </a:rPr>
                        <a:t>FY 2016</a:t>
                      </a:r>
                    </a:p>
                    <a:p>
                      <a:pPr marL="800100" lvl="1" indent="-342900">
                        <a:lnSpc>
                          <a:spcPct val="100000"/>
                        </a:lnSpc>
                        <a:spcBef>
                          <a:spcPct val="20000"/>
                        </a:spcBef>
                        <a:buClr>
                          <a:srgbClr val="003142"/>
                        </a:buClr>
                        <a:buFont typeface="Arial" panose="020B0604020202020204" pitchFamily="34" charset="0"/>
                        <a:buChar char="•"/>
                      </a:pPr>
                      <a:r>
                        <a:rPr lang="en-US" sz="1600" b="1" dirty="0">
                          <a:solidFill>
                            <a:schemeClr val="tx1"/>
                          </a:solidFill>
                          <a:latin typeface="+mn-lt"/>
                          <a:ea typeface="ITC Franklin Gothic Book"/>
                          <a:cs typeface="ITC Franklin Gothic Book"/>
                        </a:rPr>
                        <a:t>$23.4 million </a:t>
                      </a:r>
                      <a:r>
                        <a:rPr lang="en-US" sz="1600" dirty="0">
                          <a:solidFill>
                            <a:schemeClr val="tx1"/>
                          </a:solidFill>
                          <a:latin typeface="+mn-lt"/>
                          <a:ea typeface="ITC Franklin Gothic Book"/>
                          <a:cs typeface="ITC Franklin Gothic Book"/>
                        </a:rPr>
                        <a:t>available in FY 2016</a:t>
                      </a:r>
                      <a:endParaRPr lang="en-US" sz="1000" dirty="0">
                        <a:solidFill>
                          <a:schemeClr val="tx1"/>
                        </a:solidFill>
                        <a:latin typeface="+mn-lt"/>
                        <a:ea typeface="ITC Franklin Gothic Book"/>
                        <a:cs typeface="ITC Franklin Gothic Book"/>
                      </a:endParaRPr>
                    </a:p>
                    <a:p>
                      <a:pPr marL="457200" lvl="1" indent="0">
                        <a:lnSpc>
                          <a:spcPct val="100000"/>
                        </a:lnSpc>
                        <a:spcBef>
                          <a:spcPct val="20000"/>
                        </a:spcBef>
                        <a:buClr>
                          <a:srgbClr val="003142"/>
                        </a:buClr>
                        <a:buFont typeface="Arial" panose="020B0604020202020204" pitchFamily="34" charset="0"/>
                        <a:buNone/>
                      </a:pPr>
                      <a:endParaRPr lang="en-US" sz="1000" b="1" u="sng" dirty="0">
                        <a:solidFill>
                          <a:schemeClr val="tx1"/>
                        </a:solidFill>
                        <a:latin typeface="+mn-lt"/>
                        <a:ea typeface="ITC Franklin Gothic Book"/>
                        <a:cs typeface="ITC Franklin Gothic Book"/>
                      </a:endParaRPr>
                    </a:p>
                    <a:p>
                      <a:pPr marL="0" indent="0">
                        <a:lnSpc>
                          <a:spcPct val="100000"/>
                        </a:lnSpc>
                        <a:spcBef>
                          <a:spcPts val="600"/>
                        </a:spcBef>
                        <a:buClr>
                          <a:srgbClr val="003142"/>
                        </a:buClr>
                        <a:buFont typeface="Arial" panose="020B0604020202020204" pitchFamily="34" charset="0"/>
                        <a:buNone/>
                      </a:pPr>
                      <a:r>
                        <a:rPr lang="en-US" sz="1600" b="1" u="sng" dirty="0">
                          <a:solidFill>
                            <a:schemeClr val="tx1"/>
                          </a:solidFill>
                          <a:latin typeface="+mn-lt"/>
                          <a:ea typeface="ITC Franklin Gothic Book"/>
                          <a:cs typeface="ITC Franklin Gothic Book"/>
                        </a:rPr>
                        <a:t>FY 2017</a:t>
                      </a:r>
                    </a:p>
                    <a:p>
                      <a:pPr marL="800100" lvl="1" indent="-342900">
                        <a:lnSpc>
                          <a:spcPct val="100000"/>
                        </a:lnSpc>
                        <a:spcBef>
                          <a:spcPct val="20000"/>
                        </a:spcBef>
                        <a:buClr>
                          <a:srgbClr val="003142"/>
                        </a:buClr>
                        <a:buFont typeface="Arial" panose="020B0604020202020204" pitchFamily="34" charset="0"/>
                        <a:buChar char="•"/>
                      </a:pPr>
                      <a:r>
                        <a:rPr lang="en-US" sz="1600" b="1" dirty="0">
                          <a:solidFill>
                            <a:schemeClr val="tx1"/>
                          </a:solidFill>
                          <a:latin typeface="+mn-lt"/>
                          <a:ea typeface="ITC Franklin Gothic Book"/>
                          <a:cs typeface="ITC Franklin Gothic Book"/>
                        </a:rPr>
                        <a:t>$23.6 million </a:t>
                      </a:r>
                      <a:r>
                        <a:rPr lang="en-US" sz="1600" dirty="0">
                          <a:solidFill>
                            <a:schemeClr val="tx1"/>
                          </a:solidFill>
                          <a:latin typeface="+mn-lt"/>
                          <a:ea typeface="ITC Franklin Gothic Book"/>
                          <a:cs typeface="ITC Franklin Gothic Book"/>
                        </a:rPr>
                        <a:t>available in FY 2017</a:t>
                      </a:r>
                    </a:p>
                    <a:p>
                      <a:pPr marL="457200" marR="0" lvl="1" indent="0" algn="l" defTabSz="914400" rtl="0" eaLnBrk="1" fontAlgn="auto" latinLnBrk="0" hangingPunct="1">
                        <a:lnSpc>
                          <a:spcPct val="100000"/>
                        </a:lnSpc>
                        <a:spcBef>
                          <a:spcPts val="0"/>
                        </a:spcBef>
                        <a:spcAft>
                          <a:spcPts val="0"/>
                        </a:spcAft>
                        <a:buClr>
                          <a:srgbClr val="003142"/>
                        </a:buClr>
                        <a:buSzTx/>
                        <a:buFont typeface="Arial" panose="020B0604020202020204" pitchFamily="34" charset="0"/>
                        <a:buNone/>
                        <a:tabLst/>
                        <a:defRPr/>
                      </a:pPr>
                      <a:endParaRPr lang="en-US" sz="600" kern="1200" noProof="0" dirty="0">
                        <a:solidFill>
                          <a:schemeClr val="tx1"/>
                        </a:solidFill>
                        <a:latin typeface="+mn-lt"/>
                        <a:ea typeface="ITC Franklin Gothic Book"/>
                        <a:cs typeface="ITC Franklin Gothic Book"/>
                      </a:endParaRPr>
                    </a:p>
                    <a:p>
                      <a:pPr marL="0" lvl="0" indent="0">
                        <a:lnSpc>
                          <a:spcPct val="100000"/>
                        </a:lnSpc>
                        <a:spcBef>
                          <a:spcPts val="1200"/>
                        </a:spcBef>
                        <a:buClr>
                          <a:srgbClr val="003142"/>
                        </a:buClr>
                        <a:buFont typeface="Arial" charset="0"/>
                        <a:buNone/>
                      </a:pPr>
                      <a:r>
                        <a:rPr lang="en-US" sz="1600" b="1" u="sng" kern="1200" dirty="0">
                          <a:solidFill>
                            <a:schemeClr val="tx1"/>
                          </a:solidFill>
                          <a:latin typeface="+mn-lt"/>
                          <a:ea typeface="ITC Franklin Gothic Book"/>
                          <a:cs typeface="ITC Franklin Gothic Book"/>
                        </a:rPr>
                        <a:t>FY 2018</a:t>
                      </a:r>
                    </a:p>
                    <a:p>
                      <a:pPr marL="800100" lvl="1" indent="-342900">
                        <a:lnSpc>
                          <a:spcPct val="100000"/>
                        </a:lnSpc>
                        <a:spcBef>
                          <a:spcPts val="0"/>
                        </a:spcBef>
                        <a:buClr>
                          <a:srgbClr val="003142"/>
                        </a:buClr>
                        <a:buFont typeface="Arial" charset="0"/>
                        <a:buChar char="•"/>
                      </a:pPr>
                      <a:r>
                        <a:rPr lang="en-US" sz="1600" b="1" kern="1200" dirty="0">
                          <a:solidFill>
                            <a:schemeClr val="tx1"/>
                          </a:solidFill>
                          <a:latin typeface="+mn-lt"/>
                          <a:ea typeface="ITC Franklin Gothic Book"/>
                          <a:cs typeface="ITC Franklin Gothic Book"/>
                        </a:rPr>
                        <a:t>$29.0 million </a:t>
                      </a:r>
                      <a:r>
                        <a:rPr lang="en-US" sz="1600" kern="1200" dirty="0">
                          <a:solidFill>
                            <a:schemeClr val="tx1"/>
                          </a:solidFill>
                          <a:latin typeface="+mn-lt"/>
                          <a:ea typeface="ITC Franklin Gothic Book"/>
                          <a:cs typeface="ITC Franklin Gothic Book"/>
                        </a:rPr>
                        <a:t>available in FY 2018</a:t>
                      </a:r>
                    </a:p>
                    <a:p>
                      <a:pPr marL="800100" lvl="1" indent="-342900">
                        <a:lnSpc>
                          <a:spcPct val="100000"/>
                        </a:lnSpc>
                        <a:spcBef>
                          <a:spcPts val="0"/>
                        </a:spcBef>
                        <a:buClr>
                          <a:srgbClr val="003142"/>
                        </a:buClr>
                        <a:buFont typeface="Arial" charset="0"/>
                        <a:buChar char="•"/>
                      </a:pPr>
                      <a:r>
                        <a:rPr lang="en-US" sz="1600" b="1" kern="1200" dirty="0">
                          <a:solidFill>
                            <a:schemeClr val="tx1"/>
                          </a:solidFill>
                          <a:latin typeface="+mn-lt"/>
                          <a:ea typeface="ITC Franklin Gothic Book"/>
                          <a:cs typeface="ITC Franklin Gothic Book"/>
                        </a:rPr>
                        <a:t>$20.0 million </a:t>
                      </a:r>
                      <a:r>
                        <a:rPr lang="en-US" sz="1600" kern="1200" dirty="0">
                          <a:solidFill>
                            <a:schemeClr val="tx1"/>
                          </a:solidFill>
                          <a:latin typeface="+mn-lt"/>
                          <a:ea typeface="ITC Franklin Gothic Book"/>
                          <a:cs typeface="ITC Franklin Gothic Book"/>
                        </a:rPr>
                        <a:t>additional available in FY 2018 in rural areas to help address the opioid epidemic in rural America</a:t>
                      </a:r>
                      <a:endParaRPr lang="en-US" sz="600" kern="1200" dirty="0">
                        <a:solidFill>
                          <a:schemeClr val="tx1"/>
                        </a:solidFill>
                        <a:latin typeface="+mn-lt"/>
                        <a:ea typeface="ITC Franklin Gothic Book"/>
                        <a:cs typeface="ITC Franklin Gothic Book"/>
                      </a:endParaRPr>
                    </a:p>
                    <a:p>
                      <a:pPr marL="800100" lvl="1" indent="-342900">
                        <a:lnSpc>
                          <a:spcPct val="100000"/>
                        </a:lnSpc>
                        <a:spcBef>
                          <a:spcPts val="0"/>
                        </a:spcBef>
                        <a:buClr>
                          <a:srgbClr val="003142"/>
                        </a:buClr>
                        <a:buFont typeface="Arial" charset="0"/>
                        <a:buChar char="•"/>
                      </a:pPr>
                      <a:endParaRPr lang="en-US" sz="600" kern="1200" dirty="0">
                        <a:solidFill>
                          <a:schemeClr val="tx1"/>
                        </a:solidFill>
                        <a:latin typeface="+mn-lt"/>
                        <a:ea typeface="ITC Franklin Gothic Book"/>
                        <a:cs typeface="ITC Franklin Gothic Book"/>
                      </a:endParaRPr>
                    </a:p>
                    <a:p>
                      <a:pPr marL="800100" lvl="1" indent="-342900">
                        <a:lnSpc>
                          <a:spcPct val="100000"/>
                        </a:lnSpc>
                        <a:spcBef>
                          <a:spcPts val="0"/>
                        </a:spcBef>
                        <a:buClr>
                          <a:srgbClr val="003142"/>
                        </a:buClr>
                        <a:buFont typeface="Arial" panose="020B0604020202020204" pitchFamily="34" charset="0"/>
                        <a:buChar char="•"/>
                      </a:pPr>
                      <a:r>
                        <a:rPr lang="en-US" sz="1600" dirty="0">
                          <a:solidFill>
                            <a:schemeClr val="tx1"/>
                          </a:solidFill>
                          <a:latin typeface="+mn-lt"/>
                          <a:ea typeface="ITC Franklin Gothic Book"/>
                          <a:cs typeface="ITC Franklin Gothic Book"/>
                        </a:rPr>
                        <a:t>Grants </a:t>
                      </a:r>
                      <a:r>
                        <a:rPr lang="en-US" sz="1600" kern="1200" dirty="0">
                          <a:solidFill>
                            <a:schemeClr val="tx1"/>
                          </a:solidFill>
                          <a:latin typeface="+mn-lt"/>
                          <a:ea typeface="ITC Franklin Gothic Book"/>
                          <a:cs typeface="ITC Franklin Gothic Book"/>
                        </a:rPr>
                        <a:t>fund equipment needed to provide Distance Learning and Telemedicine services</a:t>
                      </a:r>
                    </a:p>
                    <a:p>
                      <a:pPr marL="800100" marR="0" lvl="1" indent="-342900" algn="l" defTabSz="914400" rtl="0" eaLnBrk="1" fontAlgn="auto" latinLnBrk="0" hangingPunct="1">
                        <a:lnSpc>
                          <a:spcPct val="100000"/>
                        </a:lnSpc>
                        <a:spcBef>
                          <a:spcPts val="0"/>
                        </a:spcBef>
                        <a:spcAft>
                          <a:spcPts val="0"/>
                        </a:spcAft>
                        <a:buClr>
                          <a:srgbClr val="003142"/>
                        </a:buClr>
                        <a:buSzTx/>
                        <a:buFont typeface="Arial" panose="020B0604020202020204" pitchFamily="34" charset="0"/>
                        <a:buChar char="•"/>
                        <a:tabLst/>
                        <a:defRPr/>
                      </a:pPr>
                      <a:r>
                        <a:rPr lang="en-US" sz="1600" kern="1200" noProof="0" dirty="0">
                          <a:solidFill>
                            <a:schemeClr val="tx1"/>
                          </a:solidFill>
                          <a:latin typeface="+mn-lt"/>
                          <a:ea typeface="ITC Franklin Gothic Book"/>
                          <a:cs typeface="ITC Franklin Gothic Book"/>
                        </a:rPr>
                        <a:t>15% Matching Requirement</a:t>
                      </a:r>
                    </a:p>
                    <a:p>
                      <a:pPr marL="800100" marR="0" lvl="1" indent="-342900" algn="l" defTabSz="914400" rtl="0" eaLnBrk="1" fontAlgn="auto" latinLnBrk="0" hangingPunct="1">
                        <a:lnSpc>
                          <a:spcPct val="100000"/>
                        </a:lnSpc>
                        <a:spcBef>
                          <a:spcPts val="0"/>
                        </a:spcBef>
                        <a:spcAft>
                          <a:spcPts val="0"/>
                        </a:spcAft>
                        <a:buClr>
                          <a:srgbClr val="003142"/>
                        </a:buClr>
                        <a:buSzTx/>
                        <a:buFont typeface="Arial" panose="020B0604020202020204" pitchFamily="34" charset="0"/>
                        <a:buChar char="•"/>
                        <a:tabLst/>
                        <a:defRPr/>
                      </a:pPr>
                      <a:r>
                        <a:rPr lang="en-US" sz="1600" kern="1200" noProof="0" dirty="0">
                          <a:solidFill>
                            <a:schemeClr val="tx1"/>
                          </a:solidFill>
                          <a:latin typeface="+mn-lt"/>
                          <a:ea typeface="ITC Franklin Gothic Book"/>
                          <a:cs typeface="ITC Franklin Gothic Book"/>
                        </a:rPr>
                        <a:t>Minimum Grant amount: $50,000</a:t>
                      </a:r>
                    </a:p>
                    <a:p>
                      <a:pPr marL="800100" marR="0" lvl="1" indent="-342900" algn="l" defTabSz="914400" rtl="0" eaLnBrk="1" fontAlgn="auto" latinLnBrk="0" hangingPunct="1">
                        <a:lnSpc>
                          <a:spcPct val="100000"/>
                        </a:lnSpc>
                        <a:spcBef>
                          <a:spcPts val="0"/>
                        </a:spcBef>
                        <a:spcAft>
                          <a:spcPts val="0"/>
                        </a:spcAft>
                        <a:buClr>
                          <a:srgbClr val="003142"/>
                        </a:buClr>
                        <a:buSzTx/>
                        <a:buFont typeface="Arial" panose="020B0604020202020204" pitchFamily="34" charset="0"/>
                        <a:buChar char="•"/>
                        <a:tabLst/>
                        <a:defRPr/>
                      </a:pPr>
                      <a:r>
                        <a:rPr lang="en-US" sz="1600" kern="1200" noProof="0" dirty="0">
                          <a:solidFill>
                            <a:schemeClr val="tx1"/>
                          </a:solidFill>
                          <a:latin typeface="+mn-lt"/>
                          <a:ea typeface="ITC Franklin Gothic Book"/>
                          <a:cs typeface="ITC Franklin Gothic Book"/>
                        </a:rPr>
                        <a:t>Maximum Grant Amount: $500,000</a:t>
                      </a:r>
                    </a:p>
                    <a:p>
                      <a:pPr marL="800100" marR="0" lvl="1" indent="-342900" algn="l" defTabSz="914400" rtl="0" eaLnBrk="1" fontAlgn="auto" latinLnBrk="0" hangingPunct="1">
                        <a:lnSpc>
                          <a:spcPct val="100000"/>
                        </a:lnSpc>
                        <a:spcBef>
                          <a:spcPts val="0"/>
                        </a:spcBef>
                        <a:spcAft>
                          <a:spcPts val="0"/>
                        </a:spcAft>
                        <a:buClr>
                          <a:srgbClr val="003142"/>
                        </a:buClr>
                        <a:buSzTx/>
                        <a:buFont typeface="Arial" panose="020B0604020202020204" pitchFamily="34" charset="0"/>
                        <a:buChar char="•"/>
                        <a:tabLst/>
                        <a:defRPr/>
                      </a:pPr>
                      <a:r>
                        <a:rPr lang="en-US" sz="1600" kern="1200" noProof="0" dirty="0">
                          <a:solidFill>
                            <a:schemeClr val="tx1"/>
                          </a:solidFill>
                          <a:latin typeface="+mn-lt"/>
                          <a:ea typeface="ITC Franklin Gothic Book"/>
                          <a:cs typeface="ITC Franklin Gothic Book"/>
                        </a:rPr>
                        <a:t>Only grants are available-no loans or combo loan/grants</a:t>
                      </a:r>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b="1" u="sng" dirty="0">
                          <a:solidFill>
                            <a:schemeClr val="tx1"/>
                          </a:solidFill>
                        </a:rPr>
                        <a:t>FY 2016</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chemeClr val="tx1"/>
                          </a:solidFill>
                        </a:rPr>
                        <a:t>182</a:t>
                      </a:r>
                      <a:r>
                        <a:rPr lang="en-US" sz="1600" dirty="0">
                          <a:solidFill>
                            <a:schemeClr val="tx1"/>
                          </a:solidFill>
                        </a:rPr>
                        <a:t> a</a:t>
                      </a:r>
                      <a:r>
                        <a:rPr lang="en-US" sz="1600" kern="1200" dirty="0">
                          <a:solidFill>
                            <a:schemeClr val="tx1"/>
                          </a:solidFill>
                          <a:latin typeface="+mn-lt"/>
                          <a:ea typeface="+mn-ea"/>
                          <a:cs typeface="+mn-cs"/>
                        </a:rPr>
                        <a:t>pplications received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chemeClr val="tx1"/>
                          </a:solidFill>
                        </a:rPr>
                        <a:t>98 </a:t>
                      </a:r>
                      <a:r>
                        <a:rPr lang="en-US" sz="1600" b="0" dirty="0">
                          <a:solidFill>
                            <a:schemeClr val="tx1"/>
                          </a:solidFill>
                        </a:rPr>
                        <a:t>applications approved: </a:t>
                      </a:r>
                      <a:r>
                        <a:rPr lang="en-US" sz="1600" b="1" dirty="0">
                          <a:solidFill>
                            <a:schemeClr val="tx1"/>
                          </a:solidFill>
                        </a:rPr>
                        <a:t>$27.7 million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chemeClr val="tx1"/>
                          </a:solidFill>
                        </a:rPr>
                        <a:t>35 </a:t>
                      </a:r>
                      <a:r>
                        <a:rPr lang="en-US" sz="1600" b="0" dirty="0">
                          <a:solidFill>
                            <a:schemeClr val="tx1"/>
                          </a:solidFill>
                        </a:rPr>
                        <a:t>States &amp; Territories represented</a:t>
                      </a:r>
                    </a:p>
                    <a:p>
                      <a: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lang="en-US" sz="1600" b="1" u="sng" baseline="0" dirty="0">
                        <a:solidFill>
                          <a:schemeClr val="tx1"/>
                        </a:solidFill>
                      </a:endParaRPr>
                    </a:p>
                    <a:p>
                      <a: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US" sz="1600" b="1" u="sng" baseline="0" dirty="0">
                          <a:solidFill>
                            <a:schemeClr val="tx1"/>
                          </a:solidFill>
                        </a:rPr>
                        <a:t>FY 2017</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chemeClr val="tx1"/>
                          </a:solidFill>
                        </a:rPr>
                        <a:t>208 </a:t>
                      </a:r>
                      <a:r>
                        <a:rPr lang="en-US" sz="1600" dirty="0">
                          <a:solidFill>
                            <a:schemeClr val="tx1"/>
                          </a:solidFill>
                        </a:rPr>
                        <a:t>a</a:t>
                      </a:r>
                      <a:r>
                        <a:rPr lang="en-US" sz="1600" kern="1200" dirty="0">
                          <a:solidFill>
                            <a:schemeClr val="tx1"/>
                          </a:solidFill>
                          <a:latin typeface="+mn-lt"/>
                          <a:ea typeface="+mn-ea"/>
                          <a:cs typeface="+mn-cs"/>
                        </a:rPr>
                        <a:t>pplications received by July 17, 2017</a:t>
                      </a:r>
                      <a:endParaRPr lang="en-US" sz="1600" kern="1200" baseline="0" dirty="0">
                        <a:solidFill>
                          <a:schemeClr val="tx1"/>
                        </a:solidFill>
                        <a:latin typeface="+mn-lt"/>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chemeClr val="tx1"/>
                          </a:solidFill>
                        </a:rPr>
                        <a:t>86 </a:t>
                      </a:r>
                      <a:r>
                        <a:rPr lang="en-US" sz="1600" b="0" dirty="0">
                          <a:solidFill>
                            <a:schemeClr val="tx1"/>
                          </a:solidFill>
                        </a:rPr>
                        <a:t>applications approved: </a:t>
                      </a:r>
                      <a:r>
                        <a:rPr lang="en-US" sz="1600" b="1" dirty="0">
                          <a:solidFill>
                            <a:schemeClr val="tx1"/>
                          </a:solidFill>
                        </a:rPr>
                        <a:t>$27.7 million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chemeClr val="tx1"/>
                          </a:solidFill>
                        </a:rPr>
                        <a:t>46 </a:t>
                      </a:r>
                      <a:r>
                        <a:rPr lang="en-US" sz="1600" b="0" dirty="0">
                          <a:solidFill>
                            <a:schemeClr val="tx1"/>
                          </a:solidFill>
                        </a:rPr>
                        <a:t>distance learning &amp; </a:t>
                      </a:r>
                      <a:r>
                        <a:rPr lang="en-US" sz="1600" b="1" dirty="0">
                          <a:solidFill>
                            <a:schemeClr val="tx1"/>
                          </a:solidFill>
                        </a:rPr>
                        <a:t>40 </a:t>
                      </a:r>
                      <a:r>
                        <a:rPr lang="en-US" sz="1600" b="0" dirty="0">
                          <a:solidFill>
                            <a:schemeClr val="tx1"/>
                          </a:solidFill>
                        </a:rPr>
                        <a:t>telemedicine projects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chemeClr val="tx1"/>
                          </a:solidFill>
                        </a:rPr>
                        <a:t>30 </a:t>
                      </a:r>
                      <a:r>
                        <a:rPr lang="en-US" sz="1600" b="0" dirty="0">
                          <a:solidFill>
                            <a:schemeClr val="tx1"/>
                          </a:solidFill>
                        </a:rPr>
                        <a:t>States &amp; Territories represented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chemeClr val="tx1"/>
                          </a:solidFill>
                        </a:rPr>
                        <a:t>71 of 86 </a:t>
                      </a:r>
                      <a:r>
                        <a:rPr lang="en-US" sz="1600" b="0" dirty="0">
                          <a:solidFill>
                            <a:schemeClr val="tx1"/>
                          </a:solidFill>
                        </a:rPr>
                        <a:t>(83%) serving Special Consideration Areas</a:t>
                      </a:r>
                      <a:endParaRPr lang="en-US" sz="1400" b="0" u="none" kern="1200" baseline="0" dirty="0">
                        <a:solidFill>
                          <a:schemeClr val="tx1"/>
                        </a:solidFill>
                        <a:latin typeface="+mn-lt"/>
                        <a:ea typeface="+mn-ea"/>
                        <a:cs typeface="+mn-cs"/>
                      </a:endParaRPr>
                    </a:p>
                    <a:p>
                      <a:pPr marL="0" lvl="0" indent="0">
                        <a:lnSpc>
                          <a:spcPct val="100000"/>
                        </a:lnSpc>
                        <a:spcBef>
                          <a:spcPts val="1800"/>
                        </a:spcBef>
                        <a:buClr>
                          <a:srgbClr val="003142"/>
                        </a:buClr>
                        <a:buFont typeface="Arial" charset="0"/>
                        <a:buNone/>
                      </a:pPr>
                      <a:r>
                        <a:rPr lang="en-US" sz="1600" b="1" u="sng" kern="1200" baseline="0" dirty="0">
                          <a:solidFill>
                            <a:schemeClr val="tx1"/>
                          </a:solidFill>
                          <a:latin typeface="+mn-lt"/>
                          <a:ea typeface="+mn-ea"/>
                          <a:cs typeface="+mn-cs"/>
                        </a:rPr>
                        <a:t>FY 2018</a:t>
                      </a:r>
                      <a:endParaRPr lang="en-US" sz="1600" b="1" u="sng" kern="1200" dirty="0">
                        <a:solidFill>
                          <a:schemeClr val="tx1"/>
                        </a:solidFill>
                        <a:latin typeface="+mn-lt"/>
                        <a:ea typeface="ITC Franklin Gothic Book"/>
                        <a:cs typeface="ITC Franklin Gothic Book"/>
                      </a:endParaRPr>
                    </a:p>
                    <a:p>
                      <a:pPr marL="742950" marR="0" lvl="1" indent="-285750"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r>
                        <a:rPr lang="en-US" sz="1600" b="1" kern="1200" noProof="0" dirty="0">
                          <a:solidFill>
                            <a:srgbClr val="003142"/>
                          </a:solidFill>
                          <a:latin typeface="+mn-lt"/>
                          <a:ea typeface="+mn-ea"/>
                          <a:cs typeface="+mn-cs"/>
                          <a:hlinkClick r:id="rId3"/>
                        </a:rPr>
                        <a:t>NOSA</a:t>
                      </a:r>
                      <a:r>
                        <a:rPr lang="en-US" sz="1600" b="1" kern="1200" baseline="0" noProof="0" dirty="0">
                          <a:solidFill>
                            <a:srgbClr val="003142"/>
                          </a:solidFill>
                          <a:latin typeface="+mn-lt"/>
                          <a:ea typeface="+mn-ea"/>
                          <a:cs typeface="+mn-cs"/>
                          <a:hlinkClick r:id="rId3"/>
                        </a:rPr>
                        <a:t> Released</a:t>
                      </a:r>
                      <a:r>
                        <a:rPr lang="en-US" sz="1600" b="1" kern="1200" baseline="0" noProof="0" dirty="0">
                          <a:solidFill>
                            <a:srgbClr val="003142"/>
                          </a:solidFill>
                          <a:latin typeface="+mn-lt"/>
                          <a:ea typeface="+mn-ea"/>
                          <a:cs typeface="+mn-cs"/>
                        </a:rPr>
                        <a:t> </a:t>
                      </a:r>
                      <a:r>
                        <a:rPr lang="en-US" sz="1600" kern="1200" noProof="0" dirty="0">
                          <a:solidFill>
                            <a:srgbClr val="003142"/>
                          </a:solidFill>
                          <a:latin typeface="+mn-lt"/>
                          <a:ea typeface="+mn-ea"/>
                          <a:cs typeface="+mn-cs"/>
                        </a:rPr>
                        <a:t>on April 3, 2018</a:t>
                      </a:r>
                    </a:p>
                    <a:p>
                      <a:pPr marL="742950" marR="0" lvl="1" indent="-285750"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r>
                        <a:rPr lang="en-US" sz="1600" kern="1200" noProof="0" dirty="0">
                          <a:solidFill>
                            <a:srgbClr val="003142"/>
                          </a:solidFill>
                          <a:latin typeface="+mn-lt"/>
                          <a:ea typeface="+mn-ea"/>
                          <a:cs typeface="+mn-cs"/>
                        </a:rPr>
                        <a:t>Submissions were received by June 4, 2018 &amp; are being evaluated</a:t>
                      </a:r>
                    </a:p>
                    <a:p>
                      <a:pPr marL="742950" marR="0" lvl="1" indent="-285750"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r>
                        <a:rPr lang="en-US" sz="1600" b="1" kern="1200" noProof="0" dirty="0">
                          <a:solidFill>
                            <a:srgbClr val="003142"/>
                          </a:solidFill>
                          <a:latin typeface="+mn-lt"/>
                          <a:ea typeface="+mn-ea"/>
                          <a:cs typeface="+mn-cs"/>
                        </a:rPr>
                        <a:t>223</a:t>
                      </a:r>
                      <a:r>
                        <a:rPr lang="en-US" sz="1600" kern="1200" noProof="0" dirty="0">
                          <a:solidFill>
                            <a:srgbClr val="003142"/>
                          </a:solidFill>
                          <a:latin typeface="+mn-lt"/>
                          <a:ea typeface="+mn-ea"/>
                          <a:cs typeface="+mn-cs"/>
                        </a:rPr>
                        <a:t> Applications received for </a:t>
                      </a:r>
                      <a:r>
                        <a:rPr lang="en-US" sz="1600" b="1" kern="1200" noProof="0" dirty="0">
                          <a:solidFill>
                            <a:srgbClr val="003142"/>
                          </a:solidFill>
                          <a:latin typeface="+mn-lt"/>
                          <a:ea typeface="+mn-ea"/>
                          <a:cs typeface="+mn-cs"/>
                        </a:rPr>
                        <a:t>$67.6 million</a:t>
                      </a: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5" name="Rectangle 4"/>
          <p:cNvSpPr/>
          <p:nvPr/>
        </p:nvSpPr>
        <p:spPr>
          <a:xfrm>
            <a:off x="6956536" y="6563011"/>
            <a:ext cx="3939822" cy="261610"/>
          </a:xfrm>
          <a:prstGeom prst="rect">
            <a:avLst/>
          </a:prstGeom>
        </p:spPr>
        <p:txBody>
          <a:bodyPr wrap="square">
            <a:spAutoFit/>
          </a:bodyPr>
          <a:lstStyle/>
          <a:p>
            <a:pPr algn="r"/>
            <a:r>
              <a:rPr lang="en-US" sz="1100" i="1" dirty="0">
                <a:ea typeface="Calibri" charset="0"/>
                <a:cs typeface="Calibri" charset="0"/>
              </a:rPr>
              <a:t>Updated: 06/06/2018</a:t>
            </a:r>
          </a:p>
        </p:txBody>
      </p:sp>
      <p:sp>
        <p:nvSpPr>
          <p:cNvPr id="3" name="Rectangle 2">
            <a:hlinkClick r:id="rId4"/>
          </p:cNvPr>
          <p:cNvSpPr/>
          <p:nvPr/>
        </p:nvSpPr>
        <p:spPr>
          <a:xfrm>
            <a:off x="1698397" y="6219544"/>
            <a:ext cx="8128986" cy="369332"/>
          </a:xfrm>
          <a:prstGeom prst="rect">
            <a:avLst/>
          </a:prstGeom>
          <a:ln>
            <a:solidFill>
              <a:schemeClr val="accent1">
                <a:lumMod val="75000"/>
              </a:schemeClr>
            </a:solidFill>
          </a:ln>
        </p:spPr>
        <p:txBody>
          <a:bodyPr wrap="square">
            <a:spAutoFit/>
          </a:bodyPr>
          <a:lstStyle/>
          <a:p>
            <a:pPr lvl="0" algn="ctr">
              <a:defRPr/>
            </a:pPr>
            <a:r>
              <a:rPr lang="en-US" u="sng" dirty="0">
                <a:hlinkClick r:id="rId4"/>
              </a:rPr>
              <a:t>http://www.rd.usda.gov/programs-services/distance-learning-telemedicine-grants</a:t>
            </a:r>
            <a:endParaRPr lang="en-US" dirty="0"/>
          </a:p>
        </p:txBody>
      </p:sp>
    </p:spTree>
    <p:extLst>
      <p:ext uri="{BB962C8B-B14F-4D97-AF65-F5344CB8AC3E}">
        <p14:creationId xmlns:p14="http://schemas.microsoft.com/office/powerpoint/2010/main" val="2391704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 y="212725"/>
            <a:ext cx="10515600" cy="1325563"/>
          </a:xfrm>
        </p:spPr>
        <p:txBody>
          <a:bodyPr/>
          <a:lstStyle/>
          <a:p>
            <a:r>
              <a:rPr lang="en-US" b="1" dirty="0">
                <a:latin typeface="+mn-lt"/>
              </a:rPr>
              <a:t>Changes to the Latest DLT Grant Regulation</a:t>
            </a:r>
          </a:p>
        </p:txBody>
      </p:sp>
      <p:sp>
        <p:nvSpPr>
          <p:cNvPr id="3" name="Content Placeholder 2"/>
          <p:cNvSpPr>
            <a:spLocks noGrp="1"/>
          </p:cNvSpPr>
          <p:nvPr>
            <p:ph idx="1"/>
          </p:nvPr>
        </p:nvSpPr>
        <p:spPr/>
        <p:txBody>
          <a:bodyPr>
            <a:normAutofit/>
          </a:bodyPr>
          <a:lstStyle/>
          <a:p>
            <a:r>
              <a:rPr lang="en-US" dirty="0"/>
              <a:t>Changes were is part of RUS’ continuous activity of updating and streamlining program regulations and policies.</a:t>
            </a:r>
          </a:p>
          <a:p>
            <a:pPr marL="0" indent="0">
              <a:buNone/>
            </a:pPr>
            <a:endParaRPr lang="en-US" sz="2400" dirty="0"/>
          </a:p>
          <a:p>
            <a:r>
              <a:rPr lang="en-US" dirty="0"/>
              <a:t>DLT is being broken-out of 7 CFR 1703, which also contained unrelated RD regulations, to be a stand-alone DLT program regulation designated as 7 CFR 1734</a:t>
            </a:r>
          </a:p>
          <a:p>
            <a:pPr marL="0" indent="0">
              <a:buNone/>
            </a:pPr>
            <a:endParaRPr lang="en-US" sz="2400" dirty="0"/>
          </a:p>
          <a:p>
            <a:r>
              <a:rPr lang="en-US" dirty="0"/>
              <a:t>Changes to the DLT Grant Program regulation include statutory requirements and non-statutory issues</a:t>
            </a:r>
          </a:p>
        </p:txBody>
      </p:sp>
    </p:spTree>
    <p:extLst>
      <p:ext uri="{BB962C8B-B14F-4D97-AF65-F5344CB8AC3E}">
        <p14:creationId xmlns:p14="http://schemas.microsoft.com/office/powerpoint/2010/main" val="903197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 y="260350"/>
            <a:ext cx="10515600" cy="1325563"/>
          </a:xfrm>
        </p:spPr>
        <p:txBody>
          <a:bodyPr/>
          <a:lstStyle/>
          <a:p>
            <a:r>
              <a:rPr lang="en-US" b="1" dirty="0">
                <a:latin typeface="+mn-lt"/>
              </a:rPr>
              <a:t>DLT Statutory Changes</a:t>
            </a:r>
          </a:p>
        </p:txBody>
      </p:sp>
      <p:sp>
        <p:nvSpPr>
          <p:cNvPr id="3" name="Content Placeholder 2"/>
          <p:cNvSpPr>
            <a:spLocks noGrp="1"/>
          </p:cNvSpPr>
          <p:nvPr>
            <p:ph idx="1"/>
          </p:nvPr>
        </p:nvSpPr>
        <p:spPr>
          <a:xfrm>
            <a:off x="838200" y="1825624"/>
            <a:ext cx="10515600" cy="4666615"/>
          </a:xfrm>
        </p:spPr>
        <p:txBody>
          <a:bodyPr>
            <a:normAutofit/>
          </a:bodyPr>
          <a:lstStyle/>
          <a:p>
            <a:pPr lvl="0"/>
            <a:r>
              <a:rPr lang="en-US" dirty="0"/>
              <a:t>Per the guiding statute, </a:t>
            </a:r>
          </a:p>
          <a:p>
            <a:pPr marL="1371600" lvl="3" indent="0">
              <a:buNone/>
            </a:pPr>
            <a:endParaRPr lang="en-US" dirty="0"/>
          </a:p>
          <a:p>
            <a:pPr lvl="1"/>
            <a:r>
              <a:rPr lang="en-US" sz="2800" dirty="0"/>
              <a:t>Program appeals are now restricted to RUS Telecommunications and Electric Borrowers.</a:t>
            </a:r>
          </a:p>
          <a:p>
            <a:pPr marL="457200" lvl="1" indent="0">
              <a:buNone/>
            </a:pPr>
            <a:endParaRPr lang="en-US" dirty="0"/>
          </a:p>
          <a:p>
            <a:pPr lvl="1"/>
            <a:r>
              <a:rPr lang="en-US" sz="2800" dirty="0"/>
              <a:t>RUS Telecom and Electric Borrowers will now be eligible to apply for grants and grant-loan combinations as well as loans. </a:t>
            </a:r>
          </a:p>
          <a:p>
            <a:pPr marL="457200" lvl="1" indent="0">
              <a:buNone/>
            </a:pPr>
            <a:endParaRPr lang="en-US" dirty="0"/>
          </a:p>
          <a:p>
            <a:pPr lvl="1"/>
            <a:r>
              <a:rPr lang="en-US" sz="2800" dirty="0"/>
              <a:t>Broadband transmission facilities will be considered eligible for grant funding as they are an integral part of providing distance learning and telemedicine services.</a:t>
            </a:r>
          </a:p>
          <a:p>
            <a:pPr marL="0" indent="0">
              <a:buNone/>
            </a:pPr>
            <a:endParaRPr lang="en-US" dirty="0"/>
          </a:p>
          <a:p>
            <a:pPr marL="0" lvl="0" indent="0">
              <a:buNone/>
            </a:pPr>
            <a:endParaRPr lang="en-US" dirty="0"/>
          </a:p>
          <a:p>
            <a:endParaRPr lang="en-US" dirty="0"/>
          </a:p>
        </p:txBody>
      </p:sp>
    </p:spTree>
    <p:extLst>
      <p:ext uri="{BB962C8B-B14F-4D97-AF65-F5344CB8AC3E}">
        <p14:creationId xmlns:p14="http://schemas.microsoft.com/office/powerpoint/2010/main" val="1463745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 y="241300"/>
            <a:ext cx="10515600" cy="1325563"/>
          </a:xfrm>
        </p:spPr>
        <p:txBody>
          <a:bodyPr/>
          <a:lstStyle/>
          <a:p>
            <a:r>
              <a:rPr lang="en-US" b="1" dirty="0">
                <a:latin typeface="+mn-lt"/>
              </a:rPr>
              <a:t>DLT Non-statutory Changes</a:t>
            </a:r>
          </a:p>
        </p:txBody>
      </p:sp>
      <p:sp>
        <p:nvSpPr>
          <p:cNvPr id="3" name="Content Placeholder 2"/>
          <p:cNvSpPr>
            <a:spLocks noGrp="1"/>
          </p:cNvSpPr>
          <p:nvPr>
            <p:ph idx="1"/>
          </p:nvPr>
        </p:nvSpPr>
        <p:spPr>
          <a:xfrm>
            <a:off x="838200" y="2005965"/>
            <a:ext cx="10515600" cy="4160520"/>
          </a:xfrm>
        </p:spPr>
        <p:txBody>
          <a:bodyPr>
            <a:normAutofit/>
          </a:bodyPr>
          <a:lstStyle/>
          <a:p>
            <a:r>
              <a:rPr lang="en-US" dirty="0"/>
              <a:t>The scoring criteria used for evaluating the competitive need and eligibility of the submitted applications were not published as part of the regulation, but will now be published in the application guide and on the DLT program website.</a:t>
            </a:r>
          </a:p>
          <a:p>
            <a:pPr marL="0" indent="0">
              <a:buNone/>
            </a:pPr>
            <a:endParaRPr lang="en-US" dirty="0"/>
          </a:p>
          <a:p>
            <a:r>
              <a:rPr lang="en-US" dirty="0"/>
              <a:t>This change is being made to allow the DLT program to be updated, as deemed necessary, to keep up with changes in the industry and the DLT landscape in rural America in a more timely manner.</a:t>
            </a:r>
          </a:p>
        </p:txBody>
      </p:sp>
    </p:spTree>
    <p:extLst>
      <p:ext uri="{BB962C8B-B14F-4D97-AF65-F5344CB8AC3E}">
        <p14:creationId xmlns:p14="http://schemas.microsoft.com/office/powerpoint/2010/main" val="3450258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 y="244763"/>
            <a:ext cx="10515600" cy="1325563"/>
          </a:xfrm>
        </p:spPr>
        <p:txBody>
          <a:bodyPr/>
          <a:lstStyle/>
          <a:p>
            <a:r>
              <a:rPr lang="en-US" b="1" dirty="0">
                <a:latin typeface="+mn-lt"/>
              </a:rPr>
              <a:t>DLT Non-statutory Changes (</a:t>
            </a:r>
            <a:r>
              <a:rPr lang="en-US" b="1" i="1" dirty="0">
                <a:latin typeface="+mn-lt"/>
              </a:rPr>
              <a:t>continued</a:t>
            </a:r>
            <a:r>
              <a:rPr lang="en-US" b="1" dirty="0">
                <a:latin typeface="+mn-lt"/>
              </a:rPr>
              <a:t>)</a:t>
            </a:r>
          </a:p>
        </p:txBody>
      </p:sp>
      <p:sp>
        <p:nvSpPr>
          <p:cNvPr id="3" name="Content Placeholder 2"/>
          <p:cNvSpPr>
            <a:spLocks noGrp="1"/>
          </p:cNvSpPr>
          <p:nvPr>
            <p:ph idx="1"/>
          </p:nvPr>
        </p:nvSpPr>
        <p:spPr>
          <a:xfrm>
            <a:off x="838199" y="1882774"/>
            <a:ext cx="11029951" cy="4603751"/>
          </a:xfrm>
        </p:spPr>
        <p:txBody>
          <a:bodyPr>
            <a:normAutofit fontScale="85000" lnSpcReduction="20000"/>
          </a:bodyPr>
          <a:lstStyle/>
          <a:p>
            <a:pPr lvl="0"/>
            <a:r>
              <a:rPr lang="en-US" sz="3000" dirty="0"/>
              <a:t>Items which will no longer be published in the regulation will be removed from the regulation’s list of definitions.</a:t>
            </a:r>
          </a:p>
          <a:p>
            <a:pPr lvl="1"/>
            <a:r>
              <a:rPr lang="en-US" sz="2600" dirty="0"/>
              <a:t>Such as the National School Lunch Program (NSLP), Empowerment Zone / Enterprise Community (EZ/EC), and Champion Community.</a:t>
            </a:r>
          </a:p>
          <a:p>
            <a:pPr lvl="1"/>
            <a:endParaRPr lang="en-US" sz="1300" dirty="0"/>
          </a:p>
          <a:p>
            <a:r>
              <a:rPr lang="en-US" sz="3000" dirty="0"/>
              <a:t>In order to reduce the time and work burden required to announce the program on an annual basis, the Agency will no longer publish notices in the Federal Register. </a:t>
            </a:r>
          </a:p>
          <a:p>
            <a:endParaRPr lang="en-US" sz="1300" dirty="0"/>
          </a:p>
          <a:p>
            <a:r>
              <a:rPr lang="en-US" sz="3000" dirty="0"/>
              <a:t>The Agency will ensure that all pertinent information related to the application period is:</a:t>
            </a:r>
          </a:p>
          <a:p>
            <a:pPr lvl="1"/>
            <a:r>
              <a:rPr lang="en-US" sz="2600" dirty="0"/>
              <a:t>Included in the Annual Funding Opportunity posting on the Grants.gov website;</a:t>
            </a:r>
          </a:p>
          <a:p>
            <a:pPr lvl="1"/>
            <a:r>
              <a:rPr lang="en-US" sz="2600" dirty="0"/>
              <a:t>Included on the DLT Program website; and,</a:t>
            </a:r>
          </a:p>
          <a:p>
            <a:pPr lvl="1"/>
            <a:r>
              <a:rPr lang="en-US" sz="2600" dirty="0"/>
              <a:t>Provided in the DLT Application Guide which will be linked-to in the Funding Opportunity posting.</a:t>
            </a:r>
          </a:p>
        </p:txBody>
      </p:sp>
    </p:spTree>
    <p:extLst>
      <p:ext uri="{BB962C8B-B14F-4D97-AF65-F5344CB8AC3E}">
        <p14:creationId xmlns:p14="http://schemas.microsoft.com/office/powerpoint/2010/main" val="2493792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932" y="569017"/>
            <a:ext cx="9381067" cy="6288983"/>
          </a:xfrm>
          <a:prstGeom prst="rect">
            <a:avLst/>
          </a:prstGeom>
        </p:spPr>
      </p:pic>
      <p:pic>
        <p:nvPicPr>
          <p:cNvPr id="4" name="Picture 3"/>
          <p:cNvPicPr>
            <a:picLocks noChangeAspect="1"/>
          </p:cNvPicPr>
          <p:nvPr/>
        </p:nvPicPr>
        <p:blipFill>
          <a:blip r:embed="rId4"/>
          <a:stretch>
            <a:fillRect/>
          </a:stretch>
        </p:blipFill>
        <p:spPr>
          <a:xfrm>
            <a:off x="-43732" y="0"/>
            <a:ext cx="12235732" cy="1664352"/>
          </a:xfrm>
          <a:prstGeom prst="rect">
            <a:avLst/>
          </a:prstGeom>
        </p:spPr>
      </p:pic>
      <p:sp>
        <p:nvSpPr>
          <p:cNvPr id="7" name="Title 1"/>
          <p:cNvSpPr txBox="1">
            <a:spLocks/>
          </p:cNvSpPr>
          <p:nvPr/>
        </p:nvSpPr>
        <p:spPr bwMode="auto">
          <a:xfrm>
            <a:off x="928760" y="3267565"/>
            <a:ext cx="6543756" cy="576262"/>
          </a:xfrm>
          <a:prstGeom prst="rect">
            <a:avLst/>
          </a:prstGeom>
          <a:noFill/>
          <a:ln w="9525">
            <a:noFill/>
            <a:miter lim="800000"/>
            <a:headEnd/>
            <a:tailEnd/>
          </a:ln>
        </p:spPr>
        <p:txBody>
          <a:bodyPr anchor="ctr"/>
          <a:lstStyle/>
          <a:p>
            <a:endParaRPr lang="en-US" sz="3200" dirty="0">
              <a:ea typeface="ITC Franklin Gothic Book"/>
              <a:cs typeface="ITC Franklin Gothic Book"/>
            </a:endParaRPr>
          </a:p>
          <a:p>
            <a:endParaRPr lang="en-US" sz="3200" dirty="0">
              <a:ea typeface="ITC Franklin Gothic Book"/>
              <a:cs typeface="ITC Franklin Gothic Book"/>
            </a:endParaRPr>
          </a:p>
          <a:p>
            <a:r>
              <a:rPr lang="en-US" sz="3200" dirty="0">
                <a:ea typeface="ITC Franklin Gothic Book"/>
                <a:cs typeface="ITC Franklin Gothic Book"/>
              </a:rPr>
              <a:t>Questions?</a:t>
            </a:r>
          </a:p>
          <a:p>
            <a:endParaRPr lang="en-US" sz="3200" dirty="0">
              <a:ea typeface="ITC Franklin Gothic Book"/>
              <a:cs typeface="ITC Franklin Gothic Book"/>
            </a:endParaRPr>
          </a:p>
          <a:p>
            <a:r>
              <a:rPr lang="en-US" sz="3200" dirty="0">
                <a:ea typeface="ITC Franklin Gothic Book"/>
                <a:cs typeface="ITC Franklin Gothic Book"/>
              </a:rPr>
              <a:t>Rocky W. Chenelle</a:t>
            </a:r>
          </a:p>
          <a:p>
            <a:r>
              <a:rPr lang="en-US" sz="3200" dirty="0">
                <a:ea typeface="ITC Franklin Gothic Book"/>
                <a:cs typeface="ITC Franklin Gothic Book"/>
                <a:hlinkClick r:id="rId5"/>
              </a:rPr>
              <a:t>rocky.chenelle@wdc.usda.gov</a:t>
            </a:r>
            <a:endParaRPr lang="en-US" sz="3200" dirty="0">
              <a:ea typeface="ITC Franklin Gothic Book"/>
              <a:cs typeface="ITC Franklin Gothic Book"/>
            </a:endParaRPr>
          </a:p>
          <a:p>
            <a:r>
              <a:rPr lang="en-US" sz="3200" dirty="0">
                <a:ea typeface="ITC Franklin Gothic Book"/>
                <a:cs typeface="ITC Franklin Gothic Book"/>
              </a:rPr>
              <a:t>Cell: (530) 379-5032</a:t>
            </a:r>
          </a:p>
        </p:txBody>
      </p:sp>
    </p:spTree>
    <p:extLst>
      <p:ext uri="{BB962C8B-B14F-4D97-AF65-F5344CB8AC3E}">
        <p14:creationId xmlns:p14="http://schemas.microsoft.com/office/powerpoint/2010/main" val="3900325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bwMode="auto">
          <a:xfrm>
            <a:off x="-10160" y="1586090"/>
            <a:ext cx="5381230" cy="4378960"/>
          </a:xfrm>
          <a:prstGeom prst="rect">
            <a:avLst/>
          </a:prstGeom>
          <a:noFill/>
          <a:ln w="9525">
            <a:noFill/>
            <a:miter lim="800000"/>
            <a:headEnd/>
            <a:tailEnd/>
          </a:ln>
        </p:spPr>
        <p:txBody>
          <a:bodyPr/>
          <a:lstStyle/>
          <a:p>
            <a:pPr marL="457200" indent="-457200">
              <a:spcBef>
                <a:spcPts val="100"/>
              </a:spcBef>
              <a:buFont typeface="+mj-lt"/>
              <a:buAutoNum type="arabicPeriod"/>
            </a:pPr>
            <a:r>
              <a:rPr lang="en-US" dirty="0">
                <a:solidFill>
                  <a:schemeClr val="bg1">
                    <a:lumMod val="65000"/>
                  </a:schemeClr>
                </a:solidFill>
                <a:ea typeface="ITC Franklin Gothic Demi"/>
                <a:cs typeface="ITC Franklin Gothic Demi"/>
              </a:rPr>
              <a:t>Ensure USDA programs are delivered efficiently, effectively, and with integrity and a Focus on customer service.</a:t>
            </a:r>
          </a:p>
          <a:p>
            <a:pPr marL="457200" indent="-457200">
              <a:spcBef>
                <a:spcPts val="100"/>
              </a:spcBef>
              <a:buFont typeface="+mj-lt"/>
              <a:buAutoNum type="arabicPeriod"/>
            </a:pPr>
            <a:r>
              <a:rPr lang="en-US" dirty="0">
                <a:solidFill>
                  <a:schemeClr val="bg1">
                    <a:lumMod val="65000"/>
                  </a:schemeClr>
                </a:solidFill>
                <a:ea typeface="ITC Franklin Gothic Book"/>
                <a:cs typeface="ITC Franklin Gothic Book"/>
              </a:rPr>
              <a:t>Maximize the ability of American agricultural producers to prosper by feeding and clothing the world.</a:t>
            </a:r>
          </a:p>
          <a:p>
            <a:pPr marL="457200" indent="-457200">
              <a:spcBef>
                <a:spcPts val="100"/>
              </a:spcBef>
              <a:buFont typeface="+mj-lt"/>
              <a:buAutoNum type="arabicPeriod"/>
            </a:pPr>
            <a:r>
              <a:rPr lang="en-US" dirty="0">
                <a:solidFill>
                  <a:schemeClr val="bg1">
                    <a:lumMod val="65000"/>
                  </a:schemeClr>
                </a:solidFill>
                <a:ea typeface="ITC Franklin Gothic Book"/>
                <a:cs typeface="ITC Franklin Gothic Book"/>
              </a:rPr>
              <a:t>Promote American agricultural products and exports.</a:t>
            </a:r>
          </a:p>
          <a:p>
            <a:pPr marL="457200" indent="-457200">
              <a:spcBef>
                <a:spcPts val="100"/>
              </a:spcBef>
              <a:buFont typeface="+mj-lt"/>
              <a:buAutoNum type="arabicPeriod"/>
            </a:pPr>
            <a:r>
              <a:rPr lang="en-US" dirty="0">
                <a:solidFill>
                  <a:srgbClr val="003142"/>
                </a:solidFill>
                <a:ea typeface="ITC Franklin Gothic Book"/>
                <a:cs typeface="ITC Franklin Gothic Book"/>
                <a:hlinkClick r:id="rId3"/>
              </a:rPr>
              <a:t>Facilitate rural prosperity and economic development.</a:t>
            </a:r>
            <a:endParaRPr lang="en-US" dirty="0">
              <a:solidFill>
                <a:srgbClr val="003142"/>
              </a:solidFill>
              <a:ea typeface="ITC Franklin Gothic Book"/>
              <a:cs typeface="ITC Franklin Gothic Book"/>
            </a:endParaRPr>
          </a:p>
          <a:p>
            <a:pPr marL="457200" indent="-457200">
              <a:spcBef>
                <a:spcPts val="100"/>
              </a:spcBef>
              <a:buFont typeface="+mj-lt"/>
              <a:buAutoNum type="arabicPeriod"/>
            </a:pPr>
            <a:r>
              <a:rPr lang="en-US" dirty="0">
                <a:solidFill>
                  <a:schemeClr val="bg1">
                    <a:lumMod val="65000"/>
                  </a:schemeClr>
                </a:solidFill>
                <a:ea typeface="ITC Franklin Gothic Book"/>
                <a:cs typeface="ITC Franklin Gothic Book"/>
              </a:rPr>
              <a:t>Strengthen the stewardship of private lands through technology and research.</a:t>
            </a:r>
          </a:p>
          <a:p>
            <a:pPr marL="457200" indent="-457200">
              <a:spcBef>
                <a:spcPts val="100"/>
              </a:spcBef>
              <a:buFont typeface="+mj-lt"/>
              <a:buAutoNum type="arabicPeriod"/>
            </a:pPr>
            <a:r>
              <a:rPr lang="en-US" dirty="0">
                <a:solidFill>
                  <a:schemeClr val="bg1">
                    <a:lumMod val="65000"/>
                  </a:schemeClr>
                </a:solidFill>
                <a:ea typeface="ITC Franklin Gothic Book"/>
                <a:cs typeface="ITC Franklin Gothic Book"/>
              </a:rPr>
              <a:t>Foster productive and sustainable use of our National Forest System lands.</a:t>
            </a:r>
          </a:p>
          <a:p>
            <a:pPr marL="457200" indent="-457200">
              <a:spcBef>
                <a:spcPts val="100"/>
              </a:spcBef>
              <a:buFont typeface="+mj-lt"/>
              <a:buAutoNum type="arabicPeriod"/>
            </a:pPr>
            <a:r>
              <a:rPr lang="en-US" dirty="0">
                <a:solidFill>
                  <a:schemeClr val="bg1">
                    <a:lumMod val="65000"/>
                  </a:schemeClr>
                </a:solidFill>
                <a:ea typeface="ITC Franklin Gothic Book"/>
                <a:cs typeface="ITC Franklin Gothic Book"/>
              </a:rPr>
              <a:t>Provide all Americans access to a safe, nutritious and secure food supply.</a:t>
            </a:r>
          </a:p>
        </p:txBody>
      </p:sp>
      <p:pic>
        <p:nvPicPr>
          <p:cNvPr id="11" name="Picture 10"/>
          <p:cNvPicPr>
            <a:picLocks noChangeAspect="1"/>
          </p:cNvPicPr>
          <p:nvPr/>
        </p:nvPicPr>
        <p:blipFill>
          <a:blip r:embed="rId4"/>
          <a:stretch>
            <a:fillRect/>
          </a:stretch>
        </p:blipFill>
        <p:spPr>
          <a:xfrm>
            <a:off x="-10160" y="0"/>
            <a:ext cx="12193937" cy="1664352"/>
          </a:xfrm>
          <a:prstGeom prst="rect">
            <a:avLst/>
          </a:prstGeom>
        </p:spPr>
      </p:pic>
      <p:sp>
        <p:nvSpPr>
          <p:cNvPr id="2" name="Title 1"/>
          <p:cNvSpPr txBox="1">
            <a:spLocks/>
          </p:cNvSpPr>
          <p:nvPr/>
        </p:nvSpPr>
        <p:spPr bwMode="auto">
          <a:xfrm>
            <a:off x="119920" y="141188"/>
            <a:ext cx="11890847" cy="576262"/>
          </a:xfrm>
          <a:prstGeom prst="rect">
            <a:avLst/>
          </a:prstGeom>
          <a:noFill/>
          <a:ln w="9525">
            <a:noFill/>
            <a:miter lim="800000"/>
            <a:headEnd/>
            <a:tailEnd/>
          </a:ln>
        </p:spPr>
        <p:txBody>
          <a:bodyPr anchor="ctr"/>
          <a:lstStyle/>
          <a:p>
            <a:r>
              <a:rPr lang="en-US" sz="3200" b="1" dirty="0">
                <a:solidFill>
                  <a:schemeClr val="bg1"/>
                </a:solidFill>
                <a:ea typeface="ITC Franklin Gothic Book"/>
                <a:cs typeface="ITC Franklin Gothic Book"/>
              </a:rPr>
              <a:t>Strategic Objective</a:t>
            </a:r>
          </a:p>
        </p:txBody>
      </p:sp>
      <p:sp>
        <p:nvSpPr>
          <p:cNvPr id="8" name="TextBox 7"/>
          <p:cNvSpPr txBox="1"/>
          <p:nvPr/>
        </p:nvSpPr>
        <p:spPr>
          <a:xfrm>
            <a:off x="6065343" y="1303031"/>
            <a:ext cx="5700584" cy="3970318"/>
          </a:xfrm>
          <a:prstGeom prst="rect">
            <a:avLst/>
          </a:prstGeom>
          <a:noFill/>
        </p:spPr>
        <p:txBody>
          <a:bodyPr wrap="square" rtlCol="0">
            <a:spAutoFit/>
          </a:bodyPr>
          <a:lstStyle/>
          <a:p>
            <a:pPr lvl="0" algn="ctr"/>
            <a:r>
              <a:rPr lang="en-US" sz="3600" dirty="0">
                <a:solidFill>
                  <a:srgbClr val="003142"/>
                </a:solidFill>
              </a:rPr>
              <a:t>“To expand rural business opportunity and rural quality of life with access to capital; improve infrastructure, broadband access and connectivity; and support workforce availability”</a:t>
            </a:r>
          </a:p>
        </p:txBody>
      </p:sp>
      <p:sp>
        <p:nvSpPr>
          <p:cNvPr id="9" name="Notched Right Arrow 8"/>
          <p:cNvSpPr/>
          <p:nvPr/>
        </p:nvSpPr>
        <p:spPr>
          <a:xfrm>
            <a:off x="4481384" y="3759095"/>
            <a:ext cx="1993557" cy="656387"/>
          </a:xfrm>
          <a:prstGeom prst="notched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27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3"/>
          <p:cNvSpPr txBox="1">
            <a:spLocks/>
          </p:cNvSpPr>
          <p:nvPr/>
        </p:nvSpPr>
        <p:spPr>
          <a:xfrm>
            <a:off x="571500" y="3416843"/>
            <a:ext cx="11372818" cy="25688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r>
              <a:rPr lang="en-US" sz="2400" dirty="0">
                <a:solidFill>
                  <a:srgbClr val="FFFFFF"/>
                </a:solidFill>
                <a:latin typeface="Times New Roman" panose="02020603050405020304" pitchFamily="18" charset="0"/>
                <a:cs typeface="Times New Roman" panose="02020603050405020304" pitchFamily="18" charset="0"/>
              </a:rPr>
              <a:t>Rocky W. Chenelle | General Field Representative</a:t>
            </a:r>
          </a:p>
          <a:p>
            <a:pPr algn="r">
              <a:spcBef>
                <a:spcPts val="0"/>
              </a:spcBef>
            </a:pPr>
            <a:r>
              <a:rPr lang="en-US" sz="2400" dirty="0">
                <a:solidFill>
                  <a:srgbClr val="FFFFFF"/>
                </a:solidFill>
                <a:latin typeface="Times New Roman" panose="02020603050405020304" pitchFamily="18" charset="0"/>
                <a:cs typeface="Times New Roman" panose="02020603050405020304" pitchFamily="18" charset="0"/>
              </a:rPr>
              <a:t>rocky.chenelle@wdc.usda.gov | Office: 530-379-5032</a:t>
            </a:r>
          </a:p>
          <a:p>
            <a:pPr algn="r">
              <a:spcBef>
                <a:spcPts val="0"/>
              </a:spcBef>
            </a:pPr>
            <a:endParaRPr lang="en-US" sz="2400" dirty="0">
              <a:solidFill>
                <a:srgbClr val="FFFFFF"/>
              </a:solidFill>
              <a:latin typeface="Times New Roman" panose="02020603050405020304" pitchFamily="18" charset="0"/>
              <a:cs typeface="Times New Roman" panose="02020603050405020304" pitchFamily="18" charset="0"/>
            </a:endParaRPr>
          </a:p>
          <a:p>
            <a:pPr algn="r">
              <a:spcBef>
                <a:spcPts val="0"/>
              </a:spcBef>
            </a:pPr>
            <a:endParaRPr lang="en-US" sz="2400" dirty="0">
              <a:solidFill>
                <a:srgbClr val="FFFFFF"/>
              </a:solidFill>
              <a:latin typeface="Times New Roman" panose="02020603050405020304" pitchFamily="18" charset="0"/>
              <a:cs typeface="Times New Roman" panose="02020603050405020304" pitchFamily="18" charset="0"/>
            </a:endParaRPr>
          </a:p>
          <a:p>
            <a:pPr algn="r">
              <a:spcBef>
                <a:spcPts val="0"/>
              </a:spcBef>
            </a:pPr>
            <a:r>
              <a:rPr lang="en-US" sz="2400" dirty="0">
                <a:solidFill>
                  <a:srgbClr val="FFFFFF"/>
                </a:solidFill>
                <a:latin typeface="Times New Roman" panose="02020603050405020304" pitchFamily="18" charset="0"/>
                <a:cs typeface="Times New Roman" panose="02020603050405020304" pitchFamily="18" charset="0"/>
              </a:rPr>
              <a:t>Rural Development | Telecommunications Program </a:t>
            </a:r>
          </a:p>
          <a:p>
            <a:pPr algn="r">
              <a:spcBef>
                <a:spcPts val="0"/>
              </a:spcBef>
            </a:pPr>
            <a:r>
              <a:rPr lang="en-US" sz="2400" dirty="0">
                <a:solidFill>
                  <a:srgbClr val="FFFFFF"/>
                </a:solidFill>
                <a:latin typeface="Times New Roman" panose="02020603050405020304" pitchFamily="18" charset="0"/>
                <a:cs typeface="Times New Roman" panose="02020603050405020304" pitchFamily="18" charset="0"/>
              </a:rPr>
              <a:t>Rural Utilities Service | U.S. Department of Agriculture </a:t>
            </a:r>
          </a:p>
          <a:p>
            <a:pPr algn="r">
              <a:spcBef>
                <a:spcPts val="0"/>
              </a:spcBef>
            </a:pPr>
            <a:r>
              <a:rPr lang="en-US" sz="2400" dirty="0">
                <a:solidFill>
                  <a:srgbClr val="FFFFFF"/>
                </a:solidFill>
                <a:latin typeface="Times New Roman" panose="02020603050405020304" pitchFamily="18" charset="0"/>
                <a:cs typeface="Times New Roman" panose="02020603050405020304" pitchFamily="18" charset="0"/>
              </a:rPr>
              <a:t>1400 Independence Ave., S.W. | Washington, D.C. 20250</a:t>
            </a:r>
          </a:p>
          <a:p>
            <a:pPr algn="r">
              <a:spcBef>
                <a:spcPts val="0"/>
              </a:spcBef>
            </a:pPr>
            <a:r>
              <a:rPr lang="en-US" sz="2400" dirty="0">
                <a:solidFill>
                  <a:srgbClr val="FFFFFF"/>
                </a:solidFill>
                <a:latin typeface="Times New Roman" panose="02020603050405020304" pitchFamily="18" charset="0"/>
                <a:cs typeface="Times New Roman" panose="02020603050405020304" pitchFamily="18" charset="0"/>
              </a:rPr>
              <a:t>www.rd.usda.gov</a:t>
            </a:r>
            <a:endParaRPr lang="en-US" sz="2400" u="sng"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9875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3732" y="0"/>
            <a:ext cx="12235732" cy="1664352"/>
          </a:xfrm>
          <a:prstGeom prst="rect">
            <a:avLst/>
          </a:prstGeom>
        </p:spPr>
      </p:pic>
      <p:sp>
        <p:nvSpPr>
          <p:cNvPr id="5" name="Content Placeholder 4"/>
          <p:cNvSpPr txBox="1">
            <a:spLocks/>
          </p:cNvSpPr>
          <p:nvPr/>
        </p:nvSpPr>
        <p:spPr bwMode="auto">
          <a:xfrm>
            <a:off x="7122160" y="894871"/>
            <a:ext cx="4878251" cy="4529904"/>
          </a:xfrm>
          <a:prstGeom prst="rect">
            <a:avLst/>
          </a:prstGeom>
          <a:noFill/>
          <a:ln w="9525">
            <a:noFill/>
            <a:miter lim="800000"/>
            <a:headEnd/>
            <a:tailEnd/>
          </a:ln>
        </p:spPr>
        <p:txBody>
          <a:bodyPr/>
          <a:lstStyle/>
          <a:p>
            <a:pPr algn="ctr"/>
            <a:r>
              <a:rPr lang="en-US" sz="4000" dirty="0">
                <a:solidFill>
                  <a:srgbClr val="000000"/>
                </a:solidFill>
              </a:rPr>
              <a:t>We will connect as many rural Americans as possible to enhanced broadband services through our loan and grant programs by September 30, 2018</a:t>
            </a:r>
          </a:p>
        </p:txBody>
      </p:sp>
      <p:sp>
        <p:nvSpPr>
          <p:cNvPr id="6" name="Title 1"/>
          <p:cNvSpPr txBox="1">
            <a:spLocks/>
          </p:cNvSpPr>
          <p:nvPr/>
        </p:nvSpPr>
        <p:spPr bwMode="auto">
          <a:xfrm>
            <a:off x="119920" y="141188"/>
            <a:ext cx="9930241" cy="576262"/>
          </a:xfrm>
          <a:prstGeom prst="rect">
            <a:avLst/>
          </a:prstGeom>
          <a:noFill/>
          <a:ln w="9525">
            <a:noFill/>
            <a:miter lim="800000"/>
            <a:headEnd/>
            <a:tailEnd/>
          </a:ln>
        </p:spPr>
        <p:txBody>
          <a:bodyPr anchor="ctr"/>
          <a:lstStyle/>
          <a:p>
            <a:r>
              <a:rPr lang="en-US" sz="3200" dirty="0">
                <a:solidFill>
                  <a:srgbClr val="FFFFFF"/>
                </a:solidFill>
                <a:ea typeface="ITC Franklin Gothic Book"/>
                <a:cs typeface="ITC Franklin Gothic Book"/>
              </a:rPr>
              <a:t>FY 2018 Telecommunications Vision and Purpose</a:t>
            </a:r>
          </a:p>
        </p:txBody>
      </p:sp>
      <p:pic>
        <p:nvPicPr>
          <p:cNvPr id="2" name="Picture 1"/>
          <p:cNvPicPr>
            <a:picLocks noChangeAspect="1"/>
          </p:cNvPicPr>
          <p:nvPr/>
        </p:nvPicPr>
        <p:blipFill>
          <a:blip r:embed="rId3"/>
          <a:stretch>
            <a:fillRect/>
          </a:stretch>
        </p:blipFill>
        <p:spPr>
          <a:xfrm>
            <a:off x="-9111" y="203666"/>
            <a:ext cx="10059272" cy="6681795"/>
          </a:xfrm>
          <a:prstGeom prst="rect">
            <a:avLst/>
          </a:prstGeom>
        </p:spPr>
      </p:pic>
    </p:spTree>
    <p:extLst>
      <p:ext uri="{BB962C8B-B14F-4D97-AF65-F5344CB8AC3E}">
        <p14:creationId xmlns:p14="http://schemas.microsoft.com/office/powerpoint/2010/main" val="3368829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137493"/>
            <a:ext cx="10515600" cy="1325563"/>
          </a:xfrm>
        </p:spPr>
        <p:txBody>
          <a:bodyPr/>
          <a:lstStyle/>
          <a:p>
            <a:r>
              <a:rPr lang="en-US" b="1" dirty="0">
                <a:solidFill>
                  <a:schemeClr val="bg1"/>
                </a:solidFill>
              </a:rPr>
              <a:t>Interagency Task Force on Agriculture and Rural Prosperity</a:t>
            </a:r>
            <a:endParaRPr lang="en-US" dirty="0">
              <a:solidFill>
                <a:schemeClr val="bg1"/>
              </a:solidFill>
            </a:endParaRPr>
          </a:p>
        </p:txBody>
      </p:sp>
      <p:sp>
        <p:nvSpPr>
          <p:cNvPr id="4" name="Content Placeholder 3"/>
          <p:cNvSpPr>
            <a:spLocks noGrp="1"/>
          </p:cNvSpPr>
          <p:nvPr>
            <p:ph sz="half" idx="2"/>
          </p:nvPr>
        </p:nvSpPr>
        <p:spPr>
          <a:xfrm>
            <a:off x="437452" y="1914779"/>
            <a:ext cx="8215002" cy="3684588"/>
          </a:xfrm>
        </p:spPr>
        <p:txBody>
          <a:bodyPr/>
          <a:lstStyle/>
          <a:p>
            <a:pPr marL="0" indent="0">
              <a:buNone/>
            </a:pPr>
            <a:r>
              <a:rPr lang="en-US" b="1" dirty="0">
                <a:solidFill>
                  <a:schemeClr val="tx1"/>
                </a:solidFill>
              </a:rPr>
              <a:t>Task Force on Agriculture and Rural Prosperity Report</a:t>
            </a:r>
          </a:p>
          <a:p>
            <a:r>
              <a:rPr lang="en-US" dirty="0">
                <a:hlinkClick r:id="rId3"/>
              </a:rPr>
              <a:t>www.usda.gov/sites/default/files/documents/rural-prosperity-report.pdf</a:t>
            </a:r>
            <a:endParaRPr lang="en-US" dirty="0"/>
          </a:p>
          <a:p>
            <a:pPr marL="0" indent="0">
              <a:buNone/>
            </a:pPr>
            <a:r>
              <a:rPr lang="en-US" b="1" dirty="0">
                <a:solidFill>
                  <a:schemeClr val="tx1"/>
                </a:solidFill>
              </a:rPr>
              <a:t>Calls to Action:</a:t>
            </a:r>
          </a:p>
          <a:p>
            <a:pPr marL="914400" lvl="1" indent="-457200">
              <a:buFont typeface="+mj-lt"/>
              <a:buAutoNum type="arabicPeriod"/>
            </a:pPr>
            <a:r>
              <a:rPr lang="en-US" b="1" dirty="0">
                <a:solidFill>
                  <a:schemeClr val="tx1"/>
                </a:solidFill>
              </a:rPr>
              <a:t>Achieving e-connectivity for Rural America</a:t>
            </a:r>
          </a:p>
          <a:p>
            <a:pPr marL="914400" lvl="1" indent="-457200">
              <a:buFont typeface="+mj-lt"/>
              <a:buAutoNum type="arabicPeriod"/>
            </a:pPr>
            <a:r>
              <a:rPr lang="en-US" dirty="0">
                <a:solidFill>
                  <a:schemeClr val="tx1"/>
                </a:solidFill>
              </a:rPr>
              <a:t>Improving Quality of Life</a:t>
            </a:r>
          </a:p>
          <a:p>
            <a:pPr marL="914400" lvl="1" indent="-457200">
              <a:buFont typeface="+mj-lt"/>
              <a:buAutoNum type="arabicPeriod"/>
            </a:pPr>
            <a:r>
              <a:rPr lang="en-US" dirty="0">
                <a:solidFill>
                  <a:schemeClr val="tx1"/>
                </a:solidFill>
              </a:rPr>
              <a:t>Supporting a Rural Work Force</a:t>
            </a:r>
          </a:p>
          <a:p>
            <a:pPr marL="914400" lvl="1" indent="-457200">
              <a:buFont typeface="+mj-lt"/>
              <a:buAutoNum type="arabicPeriod"/>
            </a:pPr>
            <a:r>
              <a:rPr lang="en-US" dirty="0">
                <a:solidFill>
                  <a:schemeClr val="tx1"/>
                </a:solidFill>
              </a:rPr>
              <a:t>Harnessing Technological Innovation</a:t>
            </a:r>
          </a:p>
          <a:p>
            <a:pPr marL="914400" lvl="1" indent="-457200">
              <a:buFont typeface="+mj-lt"/>
              <a:buAutoNum type="arabicPeriod"/>
            </a:pPr>
            <a:r>
              <a:rPr lang="en-US" dirty="0">
                <a:solidFill>
                  <a:schemeClr val="tx1"/>
                </a:solidFill>
              </a:rPr>
              <a:t>Developing the Rural Economy</a:t>
            </a:r>
          </a:p>
          <a:p>
            <a:pPr marL="0" indent="0">
              <a:buNone/>
            </a:pPr>
            <a:r>
              <a:rPr lang="en-US" b="1" dirty="0">
                <a:solidFill>
                  <a:schemeClr val="tx1"/>
                </a:solidFill>
              </a:rPr>
              <a:t>More information</a:t>
            </a:r>
            <a:endParaRPr lang="en-US" b="1" dirty="0">
              <a:solidFill>
                <a:schemeClr val="tx1"/>
              </a:solidFill>
              <a:hlinkClick r:id="rId4"/>
            </a:endParaRPr>
          </a:p>
          <a:p>
            <a:r>
              <a:rPr lang="en-US" dirty="0">
                <a:hlinkClick r:id="rId4"/>
              </a:rPr>
              <a:t>www.usda.gov/ruralprosperity</a:t>
            </a:r>
            <a:r>
              <a:rPr lang="en-US" dirty="0"/>
              <a:t> </a:t>
            </a:r>
          </a:p>
          <a:p>
            <a:endParaRPr lang="en-US" dirty="0"/>
          </a:p>
        </p:txBody>
      </p:sp>
      <p:sp>
        <p:nvSpPr>
          <p:cNvPr id="5" name="Notched Right Arrow 4"/>
          <p:cNvSpPr/>
          <p:nvPr/>
        </p:nvSpPr>
        <p:spPr>
          <a:xfrm rot="2688242">
            <a:off x="4766814" y="3966383"/>
            <a:ext cx="1918719" cy="526191"/>
          </a:xfrm>
          <a:prstGeom prst="notchedRightArrow">
            <a:avLst>
              <a:gd name="adj1" fmla="val 50000"/>
              <a:gd name="adj2" fmla="val 9221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6482278" y="4292759"/>
            <a:ext cx="4340352" cy="2462213"/>
          </a:xfrm>
          <a:prstGeom prst="rect">
            <a:avLst/>
          </a:prstGeom>
          <a:noFill/>
          <a:ln w="25400" cmpd="thickThin">
            <a:solidFill>
              <a:schemeClr val="accent1"/>
            </a:solidFill>
          </a:ln>
        </p:spPr>
        <p:txBody>
          <a:bodyPr wrap="square" rtlCol="0">
            <a:spAutoFit/>
          </a:bodyPr>
          <a:lstStyle/>
          <a:p>
            <a:r>
              <a:rPr lang="en-US" b="1" dirty="0"/>
              <a:t>Objectives &amp; Recommended Actions:</a:t>
            </a:r>
          </a:p>
          <a:p>
            <a:endParaRPr lang="en-US" sz="1000" b="1" dirty="0"/>
          </a:p>
          <a:p>
            <a:pPr marL="342900" indent="-342900">
              <a:buFont typeface="+mj-lt"/>
              <a:buAutoNum type="arabicPeriod"/>
            </a:pPr>
            <a:r>
              <a:rPr lang="en-US" dirty="0"/>
              <a:t>Establish Executive Leadership to Expand E-connectivity Across Rural America</a:t>
            </a:r>
          </a:p>
          <a:p>
            <a:pPr marL="342900" indent="-342900">
              <a:buFont typeface="+mj-lt"/>
              <a:buAutoNum type="arabicPeriod"/>
            </a:pPr>
            <a:r>
              <a:rPr lang="en-US" dirty="0"/>
              <a:t>Assess State of Rural E-connectivity</a:t>
            </a:r>
          </a:p>
          <a:p>
            <a:pPr marL="342900" indent="-342900">
              <a:buFont typeface="+mj-lt"/>
              <a:buAutoNum type="arabicPeriod"/>
            </a:pPr>
            <a:r>
              <a:rPr lang="en-US" dirty="0"/>
              <a:t>Reduce Regulatory Barriers to Infrastructure Deployment </a:t>
            </a:r>
          </a:p>
          <a:p>
            <a:pPr marL="342900" indent="-342900">
              <a:buFont typeface="+mj-lt"/>
              <a:buAutoNum type="arabicPeriod"/>
            </a:pPr>
            <a:r>
              <a:rPr lang="en-US" dirty="0"/>
              <a:t>Assess Efficacy of Current Programs</a:t>
            </a:r>
          </a:p>
          <a:p>
            <a:pPr marL="342900" indent="-342900">
              <a:buFont typeface="+mj-lt"/>
              <a:buAutoNum type="arabicPeriod"/>
            </a:pPr>
            <a:r>
              <a:rPr lang="en-US" dirty="0"/>
              <a:t>Incentivize Private Capital Investment</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5991" y="914233"/>
            <a:ext cx="2561781" cy="3315246"/>
          </a:xfrm>
          <a:prstGeom prst="rect">
            <a:avLst/>
          </a:prstGeom>
        </p:spPr>
      </p:pic>
    </p:spTree>
    <p:extLst>
      <p:ext uri="{BB962C8B-B14F-4D97-AF65-F5344CB8AC3E}">
        <p14:creationId xmlns:p14="http://schemas.microsoft.com/office/powerpoint/2010/main" val="640305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514" y="2140135"/>
            <a:ext cx="4014782" cy="2246769"/>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solidFill>
                  <a:srgbClr val="003142"/>
                </a:solidFill>
              </a:rPr>
              <a:t>Telecommunications Loan Program</a:t>
            </a:r>
          </a:p>
          <a:p>
            <a:pPr marL="457200" lvl="0" indent="-457200">
              <a:buFont typeface="Arial" panose="020B0604020202020204" pitchFamily="34" charset="0"/>
              <a:buChar char="•"/>
            </a:pPr>
            <a:endParaRPr lang="en-US" sz="2800" dirty="0">
              <a:solidFill>
                <a:srgbClr val="003142"/>
              </a:solidFill>
            </a:endParaRPr>
          </a:p>
          <a:p>
            <a:pPr marL="457200" lvl="0" indent="-457200">
              <a:buFont typeface="Arial" panose="020B0604020202020204" pitchFamily="34" charset="0"/>
              <a:buChar char="•"/>
            </a:pPr>
            <a:r>
              <a:rPr lang="en-US" sz="2800" dirty="0">
                <a:solidFill>
                  <a:srgbClr val="003142"/>
                </a:solidFill>
              </a:rPr>
              <a:t>Farm Bill Broadband Program</a:t>
            </a:r>
          </a:p>
        </p:txBody>
      </p:sp>
      <p:pic>
        <p:nvPicPr>
          <p:cNvPr id="7" name="Picture 6"/>
          <p:cNvPicPr>
            <a:picLocks noChangeAspect="1"/>
          </p:cNvPicPr>
          <p:nvPr/>
        </p:nvPicPr>
        <p:blipFill>
          <a:blip r:embed="rId3"/>
          <a:stretch>
            <a:fillRect/>
          </a:stretch>
        </p:blipFill>
        <p:spPr>
          <a:xfrm>
            <a:off x="-10160" y="0"/>
            <a:ext cx="12190844" cy="1664352"/>
          </a:xfrm>
          <a:prstGeom prst="rect">
            <a:avLst/>
          </a:prstGeom>
        </p:spPr>
      </p:pic>
      <p:pic>
        <p:nvPicPr>
          <p:cNvPr id="3" name="Picture 2"/>
          <p:cNvPicPr>
            <a:picLocks noChangeAspect="1"/>
          </p:cNvPicPr>
          <p:nvPr/>
        </p:nvPicPr>
        <p:blipFill>
          <a:blip r:embed="rId4"/>
          <a:stretch>
            <a:fillRect/>
          </a:stretch>
        </p:blipFill>
        <p:spPr>
          <a:xfrm>
            <a:off x="1472855" y="24714"/>
            <a:ext cx="10719145" cy="7118676"/>
          </a:xfrm>
          <a:prstGeom prst="rect">
            <a:avLst/>
          </a:prstGeom>
        </p:spPr>
      </p:pic>
      <p:sp>
        <p:nvSpPr>
          <p:cNvPr id="9" name="Title 1"/>
          <p:cNvSpPr txBox="1">
            <a:spLocks/>
          </p:cNvSpPr>
          <p:nvPr/>
        </p:nvSpPr>
        <p:spPr>
          <a:xfrm>
            <a:off x="242291" y="260676"/>
            <a:ext cx="8229600" cy="571500"/>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l"/>
            <a:r>
              <a:rPr lang="en-US" sz="3200" dirty="0"/>
              <a:t>Rural Broadband Loan Programs</a:t>
            </a:r>
          </a:p>
        </p:txBody>
      </p:sp>
    </p:spTree>
    <p:extLst>
      <p:ext uri="{BB962C8B-B14F-4D97-AF65-F5344CB8AC3E}">
        <p14:creationId xmlns:p14="http://schemas.microsoft.com/office/powerpoint/2010/main" val="4026181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19921" y="141188"/>
            <a:ext cx="8229600" cy="576262"/>
          </a:xfrm>
          <a:prstGeom prst="rect">
            <a:avLst/>
          </a:prstGeom>
          <a:noFill/>
          <a:ln w="9525">
            <a:noFill/>
            <a:miter lim="800000"/>
            <a:headEnd/>
            <a:tailEnd/>
          </a:ln>
        </p:spPr>
        <p:txBody>
          <a:bodyPr anchor="ctr"/>
          <a:lstStyle/>
          <a:p>
            <a:r>
              <a:rPr lang="en-US" sz="3200" dirty="0">
                <a:solidFill>
                  <a:srgbClr val="FFFFFF"/>
                </a:solidFill>
                <a:ea typeface="ITC Franklin Gothic Book"/>
                <a:cs typeface="ITC Franklin Gothic Book"/>
              </a:rPr>
              <a:t>Telecommunications </a:t>
            </a:r>
            <a:r>
              <a:rPr lang="en-US" sz="3200" dirty="0">
                <a:solidFill>
                  <a:srgbClr val="FFFFFF"/>
                </a:solidFill>
              </a:rPr>
              <a:t>Infrastructure Program</a:t>
            </a:r>
          </a:p>
        </p:txBody>
      </p:sp>
      <p:graphicFrame>
        <p:nvGraphicFramePr>
          <p:cNvPr id="3" name="Table 2"/>
          <p:cNvGraphicFramePr>
            <a:graphicFrameLocks noGrp="1"/>
          </p:cNvGraphicFramePr>
          <p:nvPr>
            <p:extLst>
              <p:ext uri="{D42A27DB-BD31-4B8C-83A1-F6EECF244321}">
                <p14:modId xmlns:p14="http://schemas.microsoft.com/office/powerpoint/2010/main" val="2892157297"/>
              </p:ext>
            </p:extLst>
          </p:nvPr>
        </p:nvGraphicFramePr>
        <p:xfrm>
          <a:off x="224147" y="1686444"/>
          <a:ext cx="11774183" cy="4335780"/>
        </p:xfrm>
        <a:graphic>
          <a:graphicData uri="http://schemas.openxmlformats.org/drawingml/2006/table">
            <a:tbl>
              <a:tblPr firstRow="1" bandRow="1">
                <a:tableStyleId>{85BE263C-DBD7-4A20-BB59-AAB30ACAA65A}</a:tableStyleId>
              </a:tblPr>
              <a:tblGrid>
                <a:gridCol w="6095872">
                  <a:extLst>
                    <a:ext uri="{9D8B030D-6E8A-4147-A177-3AD203B41FA5}">
                      <a16:colId xmlns="" xmlns:a16="http://schemas.microsoft.com/office/drawing/2014/main" val="20000"/>
                    </a:ext>
                  </a:extLst>
                </a:gridCol>
                <a:gridCol w="5678311">
                  <a:extLst>
                    <a:ext uri="{9D8B030D-6E8A-4147-A177-3AD203B41FA5}">
                      <a16:colId xmlns="" xmlns:a16="http://schemas.microsoft.com/office/drawing/2014/main" val="20001"/>
                    </a:ext>
                  </a:extLst>
                </a:gridCol>
              </a:tblGrid>
              <a:tr h="195956">
                <a:tc>
                  <a:txBody>
                    <a:bodyPr/>
                    <a:lstStyle/>
                    <a:p>
                      <a:pPr algn="ctr"/>
                      <a:r>
                        <a:rPr lang="en-US" sz="2200" dirty="0">
                          <a:solidFill>
                            <a:srgbClr val="003142"/>
                          </a:solidFill>
                        </a:rPr>
                        <a:t>Available Funding</a:t>
                      </a:r>
                    </a:p>
                  </a:txBody>
                  <a:tcPr>
                    <a:lnL>
                      <a:noFill/>
                    </a:lnL>
                    <a:lnR w="12700" cap="flat" cmpd="sng" algn="ctr">
                      <a:solidFill>
                        <a:schemeClr val="tx1"/>
                      </a:solidFill>
                      <a:prstDash val="solid"/>
                      <a:round/>
                      <a:headEnd type="none" w="med" len="med"/>
                      <a:tailEnd type="none" w="med" len="med"/>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a:solidFill>
                            <a:srgbClr val="003142"/>
                          </a:solidFill>
                        </a:rPr>
                        <a:t>Program Updates</a:t>
                      </a:r>
                    </a:p>
                  </a:txBody>
                  <a:tcPr>
                    <a:lnL w="12700" cap="flat" cmpd="sng" algn="ctr">
                      <a:solidFill>
                        <a:schemeClr val="tx1"/>
                      </a:solidFill>
                      <a:prstDash val="solid"/>
                      <a:round/>
                      <a:headEnd type="none" w="med" len="med"/>
                      <a:tailEnd type="none" w="med" len="med"/>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70840">
                <a:tc>
                  <a:txBody>
                    <a:bodyPr/>
                    <a:lstStyle/>
                    <a:p>
                      <a:pPr marL="0" indent="0">
                        <a:lnSpc>
                          <a:spcPct val="100000"/>
                        </a:lnSpc>
                        <a:spcBef>
                          <a:spcPts val="0"/>
                        </a:spcBef>
                        <a:buClr>
                          <a:srgbClr val="003142"/>
                        </a:buClr>
                        <a:buFont typeface="Arial" charset="0"/>
                        <a:buNone/>
                      </a:pPr>
                      <a:r>
                        <a:rPr lang="en-US" sz="2000" b="1" u="sng" dirty="0">
                          <a:solidFill>
                            <a:srgbClr val="003142"/>
                          </a:solidFill>
                          <a:latin typeface="+mn-lt"/>
                          <a:ea typeface="ITC Franklin Gothic Book"/>
                          <a:cs typeface="ITC Franklin Gothic Book"/>
                        </a:rPr>
                        <a:t>FY 2016</a:t>
                      </a:r>
                    </a:p>
                    <a:p>
                      <a:pPr marL="800100" lvl="1" indent="-342900">
                        <a:lnSpc>
                          <a:spcPct val="100000"/>
                        </a:lnSpc>
                        <a:spcBef>
                          <a:spcPct val="20000"/>
                        </a:spcBef>
                        <a:buClr>
                          <a:srgbClr val="003142"/>
                        </a:buClr>
                        <a:buFont typeface="Arial" charset="0"/>
                        <a:buChar char="•"/>
                      </a:pPr>
                      <a:r>
                        <a:rPr lang="en-US" sz="2000" b="1" dirty="0">
                          <a:solidFill>
                            <a:srgbClr val="003142"/>
                          </a:solidFill>
                          <a:latin typeface="+mn-lt"/>
                          <a:ea typeface="ITC Franklin Gothic Book"/>
                          <a:cs typeface="ITC Franklin Gothic Book"/>
                        </a:rPr>
                        <a:t>$690 million </a:t>
                      </a:r>
                      <a:r>
                        <a:rPr lang="en-US" sz="2000" dirty="0">
                          <a:solidFill>
                            <a:srgbClr val="003142"/>
                          </a:solidFill>
                          <a:latin typeface="+mn-lt"/>
                          <a:ea typeface="ITC Franklin Gothic Book"/>
                          <a:cs typeface="ITC Franklin Gothic Book"/>
                        </a:rPr>
                        <a:t>available in FY 2016</a:t>
                      </a:r>
                      <a:endParaRPr lang="en-US" sz="2000" b="1" u="sng" dirty="0">
                        <a:solidFill>
                          <a:srgbClr val="003142"/>
                        </a:solidFill>
                        <a:latin typeface="+mn-lt"/>
                        <a:ea typeface="ITC Franklin Gothic Book"/>
                        <a:cs typeface="ITC Franklin Gothic Book"/>
                      </a:endParaRPr>
                    </a:p>
                    <a:p>
                      <a:pPr marL="0" lvl="0" indent="0">
                        <a:lnSpc>
                          <a:spcPct val="100000"/>
                        </a:lnSpc>
                        <a:spcBef>
                          <a:spcPct val="20000"/>
                        </a:spcBef>
                        <a:buClr>
                          <a:srgbClr val="003142"/>
                        </a:buClr>
                        <a:buFont typeface="Arial" charset="0"/>
                        <a:buNone/>
                      </a:pPr>
                      <a:r>
                        <a:rPr lang="en-US" sz="2000" b="1" u="sng" dirty="0">
                          <a:solidFill>
                            <a:srgbClr val="003142"/>
                          </a:solidFill>
                          <a:latin typeface="+mn-lt"/>
                          <a:ea typeface="ITC Franklin Gothic Book"/>
                          <a:cs typeface="ITC Franklin Gothic Book"/>
                        </a:rPr>
                        <a:t>FY 2017</a:t>
                      </a:r>
                    </a:p>
                    <a:p>
                      <a:pPr marL="800100" lvl="1" indent="-342900">
                        <a:lnSpc>
                          <a:spcPct val="100000"/>
                        </a:lnSpc>
                        <a:spcBef>
                          <a:spcPct val="20000"/>
                        </a:spcBef>
                        <a:buClr>
                          <a:srgbClr val="003142"/>
                        </a:buClr>
                        <a:buFont typeface="Arial" charset="0"/>
                        <a:buChar char="•"/>
                      </a:pPr>
                      <a:r>
                        <a:rPr lang="en-US" sz="2000" b="1" dirty="0">
                          <a:solidFill>
                            <a:srgbClr val="003142"/>
                          </a:solidFill>
                          <a:latin typeface="+mn-lt"/>
                          <a:ea typeface="ITC Franklin Gothic Book"/>
                          <a:cs typeface="ITC Franklin Gothic Book"/>
                        </a:rPr>
                        <a:t>$690 million </a:t>
                      </a:r>
                      <a:r>
                        <a:rPr lang="en-US" sz="2000" dirty="0">
                          <a:solidFill>
                            <a:srgbClr val="003142"/>
                          </a:solidFill>
                          <a:latin typeface="+mn-lt"/>
                          <a:ea typeface="ITC Franklin Gothic Book"/>
                          <a:cs typeface="ITC Franklin Gothic Book"/>
                        </a:rPr>
                        <a:t>available in FY 2017</a:t>
                      </a:r>
                    </a:p>
                    <a:p>
                      <a:pPr marL="0" lvl="1" indent="0">
                        <a:lnSpc>
                          <a:spcPct val="100000"/>
                        </a:lnSpc>
                        <a:spcBef>
                          <a:spcPts val="300"/>
                        </a:spcBef>
                        <a:buClr>
                          <a:srgbClr val="003142"/>
                        </a:buClr>
                        <a:buFont typeface="Arial" charset="0"/>
                        <a:buNone/>
                      </a:pPr>
                      <a:r>
                        <a:rPr lang="en-US" sz="2000" b="1" u="sng" dirty="0">
                          <a:solidFill>
                            <a:srgbClr val="003142"/>
                          </a:solidFill>
                          <a:latin typeface="+mn-lt"/>
                          <a:ea typeface="ITC Franklin Gothic Book"/>
                          <a:cs typeface="ITC Franklin Gothic Book"/>
                        </a:rPr>
                        <a:t>FY</a:t>
                      </a:r>
                      <a:r>
                        <a:rPr lang="en-US" sz="2000" b="1" u="sng" baseline="0" dirty="0">
                          <a:solidFill>
                            <a:srgbClr val="003142"/>
                          </a:solidFill>
                          <a:latin typeface="+mn-lt"/>
                          <a:ea typeface="ITC Franklin Gothic Book"/>
                          <a:cs typeface="ITC Franklin Gothic Book"/>
                        </a:rPr>
                        <a:t> 2018</a:t>
                      </a:r>
                    </a:p>
                    <a:p>
                      <a:pPr marL="800100" marR="0" lvl="2" indent="-342900" algn="l" defTabSz="914400" rtl="0" eaLnBrk="1" fontAlgn="auto" latinLnBrk="0" hangingPunct="1">
                        <a:lnSpc>
                          <a:spcPct val="100000"/>
                        </a:lnSpc>
                        <a:spcBef>
                          <a:spcPct val="20000"/>
                        </a:spcBef>
                        <a:spcAft>
                          <a:spcPts val="0"/>
                        </a:spcAft>
                        <a:buClr>
                          <a:srgbClr val="003142"/>
                        </a:buClr>
                        <a:buSzTx/>
                        <a:buFont typeface="Arial" panose="020B0604020202020204" pitchFamily="34" charset="0"/>
                        <a:buChar char="•"/>
                        <a:tabLst/>
                        <a:defRPr/>
                      </a:pPr>
                      <a:r>
                        <a:rPr lang="en-US" sz="2000" b="1" dirty="0">
                          <a:solidFill>
                            <a:srgbClr val="003142"/>
                          </a:solidFill>
                          <a:latin typeface="+mn-lt"/>
                          <a:ea typeface="ITC Franklin Gothic Book"/>
                          <a:cs typeface="ITC Franklin Gothic Book"/>
                        </a:rPr>
                        <a:t>$690 million </a:t>
                      </a:r>
                      <a:r>
                        <a:rPr lang="en-US" sz="2000" dirty="0">
                          <a:solidFill>
                            <a:srgbClr val="003142"/>
                          </a:solidFill>
                          <a:latin typeface="+mn-lt"/>
                          <a:ea typeface="ITC Franklin Gothic Book"/>
                          <a:cs typeface="ITC Franklin Gothic Book"/>
                        </a:rPr>
                        <a:t>available in FY 2018</a:t>
                      </a:r>
                    </a:p>
                    <a:p>
                      <a:pPr marL="342900" marR="0" lvl="0" indent="-342900" algn="l" defTabSz="914400" rtl="0" eaLnBrk="1" fontAlgn="auto" latinLnBrk="0" hangingPunct="1">
                        <a:lnSpc>
                          <a:spcPct val="100000"/>
                        </a:lnSpc>
                        <a:spcBef>
                          <a:spcPts val="600"/>
                        </a:spcBef>
                        <a:spcAft>
                          <a:spcPts val="0"/>
                        </a:spcAft>
                        <a:buClr>
                          <a:srgbClr val="003142"/>
                        </a:buClr>
                        <a:buSzTx/>
                        <a:buFont typeface="Arial" charset="0"/>
                        <a:buChar char="•"/>
                        <a:tabLst/>
                        <a:defRPr/>
                      </a:pPr>
                      <a:r>
                        <a:rPr lang="en-US" sz="2000" dirty="0">
                          <a:solidFill>
                            <a:srgbClr val="003142"/>
                          </a:solidFill>
                          <a:latin typeface="+mn-lt"/>
                          <a:ea typeface="ITC Franklin Gothic Book"/>
                          <a:cs typeface="ITC Franklin Gothic Book"/>
                        </a:rPr>
                        <a:t>Loans finance new &amp; improved telecommunications infrastructure, primarily for the benefit of rural populations of 5,000 or less &lt;Typically&gt;</a:t>
                      </a:r>
                    </a:p>
                    <a:p>
                      <a:pPr marL="342900" marR="0" lvl="0" indent="-342900" algn="l" defTabSz="914400" rtl="0" eaLnBrk="1" fontAlgn="auto" latinLnBrk="0" hangingPunct="1">
                        <a:lnSpc>
                          <a:spcPct val="100000"/>
                        </a:lnSpc>
                        <a:spcBef>
                          <a:spcPts val="600"/>
                        </a:spcBef>
                        <a:spcAft>
                          <a:spcPts val="0"/>
                        </a:spcAft>
                        <a:buClr>
                          <a:srgbClr val="003142"/>
                        </a:buClr>
                        <a:buSzTx/>
                        <a:buFont typeface="Arial" charset="0"/>
                        <a:buChar char="•"/>
                        <a:tabLst/>
                        <a:defRPr/>
                      </a:pPr>
                      <a:r>
                        <a:rPr lang="en-US" sz="2000" dirty="0">
                          <a:solidFill>
                            <a:srgbClr val="003142"/>
                          </a:solidFill>
                          <a:latin typeface="+mn-lt"/>
                          <a:ea typeface="ITC Franklin Gothic Book"/>
                          <a:cs typeface="ITC Franklin Gothic Book"/>
                        </a:rPr>
                        <a:t>Loans</a:t>
                      </a:r>
                      <a:r>
                        <a:rPr lang="en-US" sz="2000" baseline="0" dirty="0">
                          <a:solidFill>
                            <a:srgbClr val="003142"/>
                          </a:solidFill>
                          <a:latin typeface="+mn-lt"/>
                          <a:ea typeface="ITC Franklin Gothic Book"/>
                          <a:cs typeface="ITC Franklin Gothic Book"/>
                        </a:rPr>
                        <a:t> may serve </a:t>
                      </a:r>
                      <a:r>
                        <a:rPr lang="en-US" sz="2000" dirty="0">
                          <a:solidFill>
                            <a:srgbClr val="003142"/>
                          </a:solidFill>
                          <a:latin typeface="+mn-lt"/>
                          <a:ea typeface="ITC Franklin Gothic Book"/>
                          <a:cs typeface="ITC Franklin Gothic Book"/>
                        </a:rPr>
                        <a:t>non-rural subscribers</a:t>
                      </a:r>
                      <a:r>
                        <a:rPr lang="en-US" sz="2000" baseline="0" dirty="0">
                          <a:solidFill>
                            <a:srgbClr val="003142"/>
                          </a:solidFill>
                          <a:latin typeface="+mn-lt"/>
                          <a:ea typeface="ITC Franklin Gothic Book"/>
                          <a:cs typeface="ITC Franklin Gothic Book"/>
                        </a:rPr>
                        <a:t> in some cases</a:t>
                      </a:r>
                      <a:endParaRPr lang="en-US" sz="2000" dirty="0">
                        <a:solidFill>
                          <a:srgbClr val="003142"/>
                        </a:solidFill>
                        <a:latin typeface="+mn-lt"/>
                        <a:ea typeface="ITC Franklin Gothic Book"/>
                        <a:cs typeface="ITC Franklin Gothic Book"/>
                      </a:endParaRPr>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3142"/>
                        </a:buClr>
                        <a:buSzTx/>
                        <a:buFont typeface="Arial" charset="0"/>
                        <a:buNone/>
                        <a:tabLst/>
                        <a:defRPr/>
                      </a:pPr>
                      <a:r>
                        <a:rPr lang="en-US" sz="2000" b="1" u="sng" kern="1200" dirty="0">
                          <a:solidFill>
                            <a:srgbClr val="003142"/>
                          </a:solidFill>
                          <a:latin typeface="+mn-lt"/>
                          <a:ea typeface="ITC Franklin Gothic Book"/>
                          <a:cs typeface="ITC Franklin Gothic Book"/>
                        </a:rPr>
                        <a:t>FY 2016</a:t>
                      </a:r>
                    </a:p>
                    <a:p>
                      <a:pPr marL="800100" marR="0" lvl="1" indent="-342900" algn="l" defTabSz="914400" rtl="0" eaLnBrk="1" fontAlgn="auto" latinLnBrk="0" hangingPunct="1">
                        <a:lnSpc>
                          <a:spcPct val="100000"/>
                        </a:lnSpc>
                        <a:spcBef>
                          <a:spcPct val="20000"/>
                        </a:spcBef>
                        <a:spcAft>
                          <a:spcPts val="0"/>
                        </a:spcAft>
                        <a:buClr>
                          <a:srgbClr val="003142"/>
                        </a:buClr>
                        <a:buSzTx/>
                        <a:buFont typeface="Arial" charset="0"/>
                        <a:buChar char="•"/>
                        <a:tabLst/>
                        <a:defRPr/>
                      </a:pPr>
                      <a:r>
                        <a:rPr lang="en-US" sz="2000" b="1" u="none" kern="1200" dirty="0">
                          <a:solidFill>
                            <a:srgbClr val="003142"/>
                          </a:solidFill>
                          <a:latin typeface="+mn-lt"/>
                          <a:ea typeface="ITC Franklin Gothic Book"/>
                          <a:cs typeface="ITC Franklin Gothic Book"/>
                        </a:rPr>
                        <a:t>14</a:t>
                      </a:r>
                      <a:r>
                        <a:rPr lang="en-US" sz="2000" b="0" u="none" kern="1200" dirty="0">
                          <a:solidFill>
                            <a:srgbClr val="003142"/>
                          </a:solidFill>
                          <a:latin typeface="+mn-lt"/>
                          <a:ea typeface="ITC Franklin Gothic Book"/>
                          <a:cs typeface="ITC Franklin Gothic Book"/>
                        </a:rPr>
                        <a:t> loans approved: </a:t>
                      </a:r>
                      <a:r>
                        <a:rPr lang="en-US" sz="2000" b="1" u="none" kern="1200" dirty="0">
                          <a:solidFill>
                            <a:srgbClr val="003142"/>
                          </a:solidFill>
                          <a:latin typeface="+mn-lt"/>
                          <a:ea typeface="ITC Franklin Gothic Book"/>
                          <a:cs typeface="ITC Franklin Gothic Book"/>
                        </a:rPr>
                        <a:t>$194.5 million</a:t>
                      </a:r>
                      <a:endParaRPr lang="en-US" sz="2000" b="0" u="none" kern="1200" dirty="0">
                        <a:solidFill>
                          <a:srgbClr val="003142"/>
                        </a:solidFill>
                        <a:latin typeface="+mn-lt"/>
                        <a:ea typeface="ITC Franklin Gothic Book"/>
                        <a:cs typeface="ITC Franklin Gothic Book"/>
                      </a:endParaRPr>
                    </a:p>
                    <a:p>
                      <a:pPr marL="0" marR="0" lvl="0" indent="0" algn="l" defTabSz="914400" rtl="0" eaLnBrk="1" fontAlgn="auto" latinLnBrk="0" hangingPunct="1">
                        <a:lnSpc>
                          <a:spcPct val="100000"/>
                        </a:lnSpc>
                        <a:spcBef>
                          <a:spcPct val="20000"/>
                        </a:spcBef>
                        <a:spcAft>
                          <a:spcPts val="0"/>
                        </a:spcAft>
                        <a:buClr>
                          <a:srgbClr val="003142"/>
                        </a:buClr>
                        <a:buSzTx/>
                        <a:buFont typeface="Arial" charset="0"/>
                        <a:buNone/>
                        <a:tabLst/>
                        <a:defRPr/>
                      </a:pPr>
                      <a:r>
                        <a:rPr lang="en-US" sz="2000" b="1" u="sng" kern="1200" dirty="0">
                          <a:solidFill>
                            <a:srgbClr val="003142"/>
                          </a:solidFill>
                          <a:latin typeface="+mn-lt"/>
                          <a:ea typeface="ITC Franklin Gothic Book"/>
                          <a:cs typeface="ITC Franklin Gothic Book"/>
                        </a:rPr>
                        <a:t>FY 2017</a:t>
                      </a:r>
                    </a:p>
                    <a:p>
                      <a:pPr marL="801688" marR="0" lvl="2" indent="-342900" algn="l" defTabSz="914400" rtl="0" eaLnBrk="1" fontAlgn="auto" latinLnBrk="0" hangingPunct="1">
                        <a:lnSpc>
                          <a:spcPct val="100000"/>
                        </a:lnSpc>
                        <a:spcBef>
                          <a:spcPts val="24"/>
                        </a:spcBef>
                        <a:spcAft>
                          <a:spcPts val="0"/>
                        </a:spcAft>
                        <a:buClrTx/>
                        <a:buSzTx/>
                        <a:buFont typeface="Arial" panose="020B0604020202020204" pitchFamily="34" charset="0"/>
                        <a:buChar char="•"/>
                        <a:tabLst/>
                        <a:defRPr/>
                      </a:pPr>
                      <a:r>
                        <a:rPr lang="en-US" sz="2000" b="1" u="none" kern="1200" dirty="0">
                          <a:solidFill>
                            <a:srgbClr val="003142"/>
                          </a:solidFill>
                          <a:latin typeface="+mn-lt"/>
                          <a:ea typeface="ITC Franklin Gothic Book"/>
                          <a:cs typeface="ITC Franklin Gothic Book"/>
                        </a:rPr>
                        <a:t>21 </a:t>
                      </a:r>
                      <a:r>
                        <a:rPr lang="en-US" sz="2000" b="0" u="none" kern="1200" dirty="0">
                          <a:solidFill>
                            <a:srgbClr val="003142"/>
                          </a:solidFill>
                          <a:latin typeface="+mn-lt"/>
                          <a:ea typeface="ITC Franklin Gothic Book"/>
                          <a:cs typeface="ITC Franklin Gothic Book"/>
                        </a:rPr>
                        <a:t>loans approved: </a:t>
                      </a:r>
                      <a:r>
                        <a:rPr lang="en-US" sz="2000" b="1" u="none" kern="1200" dirty="0">
                          <a:solidFill>
                            <a:srgbClr val="003142"/>
                          </a:solidFill>
                          <a:latin typeface="+mn-lt"/>
                          <a:ea typeface="ITC Franklin Gothic Book"/>
                          <a:cs typeface="ITC Franklin Gothic Book"/>
                        </a:rPr>
                        <a:t>$427.4 million</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2000" b="1" u="sng" kern="1200" baseline="0" dirty="0">
                          <a:solidFill>
                            <a:srgbClr val="003142"/>
                          </a:solidFill>
                          <a:latin typeface="+mn-lt"/>
                          <a:ea typeface="ITC Franklin Gothic Book"/>
                          <a:cs typeface="ITC Franklin Gothic Book"/>
                        </a:rPr>
                        <a:t>FY 2018</a:t>
                      </a:r>
                      <a:endParaRPr lang="en-US" sz="2000" b="0" u="none" kern="1200" baseline="0" dirty="0">
                        <a:solidFill>
                          <a:srgbClr val="003142"/>
                        </a:solidFill>
                        <a:latin typeface="+mn-lt"/>
                        <a:ea typeface="ITC Franklin Gothic Book"/>
                        <a:cs typeface="ITC Franklin Gothic Book"/>
                      </a:endParaRPr>
                    </a:p>
                    <a:p>
                      <a:pPr marL="8001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u="none" kern="1200" dirty="0">
                          <a:solidFill>
                            <a:srgbClr val="003142"/>
                          </a:solidFill>
                          <a:latin typeface="+mn-lt"/>
                          <a:ea typeface="ITC Franklin Gothic Book"/>
                          <a:cs typeface="ITC Franklin Gothic Book"/>
                        </a:rPr>
                        <a:t>10 </a:t>
                      </a:r>
                      <a:r>
                        <a:rPr lang="en-US" sz="2000" b="0" u="none" kern="1200" dirty="0">
                          <a:solidFill>
                            <a:srgbClr val="003142"/>
                          </a:solidFill>
                          <a:latin typeface="+mn-lt"/>
                          <a:ea typeface="ITC Franklin Gothic Book"/>
                          <a:cs typeface="ITC Franklin Gothic Book"/>
                        </a:rPr>
                        <a:t>loans approved: </a:t>
                      </a:r>
                      <a:r>
                        <a:rPr lang="en-US" sz="2000" b="1" u="none" kern="1200" dirty="0">
                          <a:solidFill>
                            <a:srgbClr val="003142"/>
                          </a:solidFill>
                          <a:latin typeface="+mn-lt"/>
                          <a:ea typeface="ITC Franklin Gothic Book"/>
                          <a:cs typeface="ITC Franklin Gothic Book"/>
                        </a:rPr>
                        <a:t>$123.7</a:t>
                      </a:r>
                      <a:r>
                        <a:rPr lang="en-US" sz="2000" b="1" u="none" kern="1200" baseline="0" dirty="0">
                          <a:solidFill>
                            <a:srgbClr val="003142"/>
                          </a:solidFill>
                          <a:latin typeface="+mn-lt"/>
                          <a:ea typeface="ITC Franklin Gothic Book"/>
                          <a:cs typeface="ITC Franklin Gothic Book"/>
                        </a:rPr>
                        <a:t> </a:t>
                      </a:r>
                      <a:r>
                        <a:rPr lang="en-US" sz="2000" b="1" u="none" kern="1200" dirty="0">
                          <a:solidFill>
                            <a:srgbClr val="003142"/>
                          </a:solidFill>
                          <a:latin typeface="+mn-lt"/>
                          <a:ea typeface="ITC Franklin Gothic Book"/>
                          <a:cs typeface="ITC Franklin Gothic Book"/>
                        </a:rPr>
                        <a:t>million</a:t>
                      </a:r>
                    </a:p>
                    <a:p>
                      <a:pPr marL="8001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u="none" kern="1200" dirty="0">
                          <a:solidFill>
                            <a:srgbClr val="003142"/>
                          </a:solidFill>
                          <a:latin typeface="+mn-lt"/>
                          <a:ea typeface="ITC Franklin Gothic Book"/>
                          <a:cs typeface="ITC Franklin Gothic Book"/>
                        </a:rPr>
                        <a:t>9 </a:t>
                      </a:r>
                      <a:r>
                        <a:rPr lang="en-US" sz="2000" b="0" u="none" kern="1200" dirty="0">
                          <a:solidFill>
                            <a:srgbClr val="003142"/>
                          </a:solidFill>
                          <a:latin typeface="+mn-lt"/>
                          <a:ea typeface="ITC Franklin Gothic Book"/>
                          <a:cs typeface="ITC Franklin Gothic Book"/>
                        </a:rPr>
                        <a:t>loans in process: </a:t>
                      </a:r>
                      <a:r>
                        <a:rPr lang="en-US" sz="2000" b="1" u="none" kern="1200" dirty="0">
                          <a:solidFill>
                            <a:srgbClr val="003142"/>
                          </a:solidFill>
                          <a:latin typeface="+mn-lt"/>
                          <a:ea typeface="ITC Franklin Gothic Book"/>
                          <a:cs typeface="ITC Franklin Gothic Book"/>
                        </a:rPr>
                        <a:t>$105.9</a:t>
                      </a:r>
                      <a:r>
                        <a:rPr lang="en-US" sz="2000" b="1" u="none" kern="1200" baseline="0" dirty="0">
                          <a:solidFill>
                            <a:srgbClr val="003142"/>
                          </a:solidFill>
                          <a:latin typeface="+mn-lt"/>
                          <a:ea typeface="ITC Franklin Gothic Book"/>
                          <a:cs typeface="ITC Franklin Gothic Book"/>
                        </a:rPr>
                        <a:t> </a:t>
                      </a:r>
                      <a:r>
                        <a:rPr lang="en-US" sz="2000" b="1" u="none" kern="1200" dirty="0">
                          <a:solidFill>
                            <a:srgbClr val="003142"/>
                          </a:solidFill>
                          <a:latin typeface="+mn-lt"/>
                          <a:ea typeface="ITC Franklin Gothic Book"/>
                          <a:cs typeface="ITC Franklin Gothic Book"/>
                        </a:rPr>
                        <a:t>million</a:t>
                      </a:r>
                    </a:p>
                    <a:p>
                      <a:pPr marL="8001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u="none" kern="1200" dirty="0">
                          <a:solidFill>
                            <a:srgbClr val="003142"/>
                          </a:solidFill>
                          <a:latin typeface="+mn-lt"/>
                          <a:ea typeface="ITC Franklin Gothic Book"/>
                          <a:cs typeface="ITC Franklin Gothic Book"/>
                        </a:rPr>
                        <a:t>Pipeline: </a:t>
                      </a:r>
                      <a:r>
                        <a:rPr lang="en-US" sz="2000" b="1" u="none" kern="1200" dirty="0">
                          <a:solidFill>
                            <a:srgbClr val="003142"/>
                          </a:solidFill>
                          <a:latin typeface="+mn-lt"/>
                          <a:ea typeface="ITC Franklin Gothic Book"/>
                          <a:cs typeface="ITC Franklin Gothic Book"/>
                        </a:rPr>
                        <a:t>19 </a:t>
                      </a:r>
                      <a:r>
                        <a:rPr lang="en-US" sz="2000" b="0" u="none" kern="1200" dirty="0">
                          <a:solidFill>
                            <a:srgbClr val="003142"/>
                          </a:solidFill>
                          <a:latin typeface="+mn-lt"/>
                          <a:ea typeface="ITC Franklin Gothic Book"/>
                          <a:cs typeface="ITC Franklin Gothic Book"/>
                        </a:rPr>
                        <a:t>loans</a:t>
                      </a:r>
                      <a:r>
                        <a:rPr lang="en-US" sz="2000" b="0" u="none" kern="1200" baseline="0" dirty="0">
                          <a:solidFill>
                            <a:srgbClr val="003142"/>
                          </a:solidFill>
                          <a:latin typeface="+mn-lt"/>
                          <a:ea typeface="ITC Franklin Gothic Book"/>
                          <a:cs typeface="ITC Franklin Gothic Book"/>
                        </a:rPr>
                        <a:t>: </a:t>
                      </a:r>
                      <a:r>
                        <a:rPr lang="en-US" sz="2000" b="1" u="none" kern="1200" baseline="0" dirty="0">
                          <a:solidFill>
                            <a:srgbClr val="003142"/>
                          </a:solidFill>
                          <a:latin typeface="+mn-lt"/>
                          <a:ea typeface="ITC Franklin Gothic Book"/>
                          <a:cs typeface="ITC Franklin Gothic Book"/>
                        </a:rPr>
                        <a:t>$229.6 million</a:t>
                      </a:r>
                      <a:endParaRPr lang="en-US" sz="2000" b="1" u="none" kern="1200" dirty="0">
                        <a:solidFill>
                          <a:srgbClr val="003142"/>
                        </a:solidFill>
                        <a:latin typeface="+mn-lt"/>
                        <a:ea typeface="ITC Franklin Gothic Book"/>
                        <a:cs typeface="ITC Franklin Gothic Book"/>
                      </a:endParaRPr>
                    </a:p>
                    <a:p>
                      <a:pPr marL="8001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u="none" kern="1200" dirty="0">
                        <a:solidFill>
                          <a:srgbClr val="003142"/>
                        </a:solidFill>
                        <a:latin typeface="+mn-lt"/>
                        <a:ea typeface="ITC Franklin Gothic Book"/>
                        <a:cs typeface="ITC Franklin Gothic Book"/>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1" u="sng" dirty="0">
                        <a:solidFill>
                          <a:schemeClr val="tx1"/>
                        </a:solidFill>
                        <a:latin typeface="+mn-lt"/>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u="none" kern="1200" dirty="0">
                          <a:solidFill>
                            <a:srgbClr val="003142"/>
                          </a:solidFill>
                          <a:latin typeface="+mn-lt"/>
                          <a:ea typeface="ITC Franklin Gothic Book"/>
                          <a:cs typeface="ITC Franklin Gothic Book"/>
                        </a:rPr>
                        <a:t>Applications are accepted year round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u="sng" kern="1200" dirty="0">
                          <a:solidFill>
                            <a:srgbClr val="003142"/>
                          </a:solidFill>
                          <a:latin typeface="+mn-lt"/>
                          <a:ea typeface="ITC Franklin Gothic Book"/>
                          <a:cs typeface="ITC Franklin Gothic Book"/>
                        </a:rPr>
                        <a:t>RD Apply</a:t>
                      </a:r>
                      <a:r>
                        <a:rPr lang="en-US" sz="2000" b="0" u="none" kern="1200" dirty="0">
                          <a:solidFill>
                            <a:srgbClr val="003142"/>
                          </a:solidFill>
                          <a:latin typeface="+mn-lt"/>
                          <a:ea typeface="ITC Franklin Gothic Book"/>
                          <a:cs typeface="ITC Franklin Gothic Book"/>
                        </a:rPr>
                        <a:t> online application system</a:t>
                      </a: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4" name="Rectangle 3"/>
          <p:cNvSpPr/>
          <p:nvPr/>
        </p:nvSpPr>
        <p:spPr>
          <a:xfrm>
            <a:off x="6956536" y="6563011"/>
            <a:ext cx="3939822" cy="261610"/>
          </a:xfrm>
          <a:prstGeom prst="rect">
            <a:avLst/>
          </a:prstGeom>
        </p:spPr>
        <p:txBody>
          <a:bodyPr wrap="square">
            <a:spAutoFit/>
          </a:bodyPr>
          <a:lstStyle/>
          <a:p>
            <a:pPr algn="r"/>
            <a:r>
              <a:rPr lang="en-US" sz="1100" i="1" dirty="0">
                <a:ea typeface="Calibri" charset="0"/>
                <a:cs typeface="Calibri" charset="0"/>
              </a:rPr>
              <a:t>Updated: 07/10/2018</a:t>
            </a:r>
          </a:p>
        </p:txBody>
      </p:sp>
      <p:sp>
        <p:nvSpPr>
          <p:cNvPr id="5" name="Rectangle 4">
            <a:hlinkClick r:id="rId3"/>
            <a:extLst>
              <a:ext uri="{FF2B5EF4-FFF2-40B4-BE49-F238E27FC236}">
                <a16:creationId xmlns="" xmlns:a16="http://schemas.microsoft.com/office/drawing/2014/main" id="{9731BE8E-8E27-4628-9E26-64A58C690F60}"/>
              </a:ext>
            </a:extLst>
          </p:cNvPr>
          <p:cNvSpPr/>
          <p:nvPr/>
        </p:nvSpPr>
        <p:spPr>
          <a:xfrm>
            <a:off x="1239520" y="6138264"/>
            <a:ext cx="10129520" cy="369332"/>
          </a:xfrm>
          <a:prstGeom prst="rect">
            <a:avLst/>
          </a:prstGeom>
          <a:ln>
            <a:solidFill>
              <a:schemeClr val="accent1">
                <a:lumMod val="75000"/>
              </a:schemeClr>
            </a:solidFill>
          </a:ln>
        </p:spPr>
        <p:txBody>
          <a:bodyPr wrap="square">
            <a:spAutoFit/>
          </a:bodyPr>
          <a:lstStyle/>
          <a:p>
            <a:pPr lvl="0" algn="ctr">
              <a:defRPr/>
            </a:pPr>
            <a:r>
              <a:rPr lang="en-US" u="sng" dirty="0">
                <a:hlinkClick r:id="rId4"/>
              </a:rPr>
              <a:t>https://www.rd.usda.gov/programs-services/telecommunications-infrastructure-loans-loan-guarantees</a:t>
            </a:r>
            <a:endParaRPr lang="en-US" dirty="0"/>
          </a:p>
        </p:txBody>
      </p:sp>
    </p:spTree>
    <p:extLst>
      <p:ext uri="{BB962C8B-B14F-4D97-AF65-F5344CB8AC3E}">
        <p14:creationId xmlns:p14="http://schemas.microsoft.com/office/powerpoint/2010/main" val="4173775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93795" y="420870"/>
            <a:ext cx="11890847" cy="576262"/>
          </a:xfrm>
          <a:prstGeom prst="rect">
            <a:avLst/>
          </a:prstGeom>
          <a:noFill/>
          <a:ln w="9525">
            <a:noFill/>
            <a:miter lim="800000"/>
            <a:headEnd/>
            <a:tailEnd/>
          </a:ln>
        </p:spPr>
        <p:txBody>
          <a:bodyPr anchor="ctr"/>
          <a:lstStyle/>
          <a:p>
            <a:r>
              <a:rPr lang="en-US" sz="3200" dirty="0">
                <a:solidFill>
                  <a:srgbClr val="FFFFFF"/>
                </a:solidFill>
                <a:ea typeface="ITC Franklin Gothic Book"/>
                <a:cs typeface="ITC Franklin Gothic Book"/>
              </a:rPr>
              <a:t>Telecommunications </a:t>
            </a:r>
            <a:r>
              <a:rPr lang="en-US" sz="3200" dirty="0">
                <a:solidFill>
                  <a:srgbClr val="FFFFFF"/>
                </a:solidFill>
              </a:rPr>
              <a:t>Infrastructure Program</a:t>
            </a:r>
          </a:p>
          <a:p>
            <a:r>
              <a:rPr lang="en-US" sz="3200" dirty="0">
                <a:solidFill>
                  <a:srgbClr val="FFFFFF"/>
                </a:solidFill>
                <a:ea typeface="ITC Franklin Gothic Book"/>
                <a:cs typeface="ITC Franklin Gothic Book"/>
              </a:rPr>
              <a:t>- Did You Know?</a:t>
            </a:r>
          </a:p>
        </p:txBody>
      </p:sp>
      <p:sp>
        <p:nvSpPr>
          <p:cNvPr id="3" name="Content Placeholder 4"/>
          <p:cNvSpPr txBox="1">
            <a:spLocks/>
          </p:cNvSpPr>
          <p:nvPr/>
        </p:nvSpPr>
        <p:spPr bwMode="auto">
          <a:xfrm>
            <a:off x="185967" y="1402081"/>
            <a:ext cx="6040662" cy="5050970"/>
          </a:xfrm>
          <a:prstGeom prst="rect">
            <a:avLst/>
          </a:prstGeom>
          <a:noFill/>
          <a:ln w="9525">
            <a:noFill/>
            <a:miter lim="800000"/>
            <a:headEnd/>
            <a:tailEnd/>
          </a:ln>
        </p:spPr>
        <p:txBody>
          <a:bodyPr/>
          <a:lstStyle/>
          <a:p>
            <a:pPr marL="342900" indent="-342900">
              <a:lnSpc>
                <a:spcPct val="150000"/>
              </a:lnSpc>
              <a:spcBef>
                <a:spcPct val="20000"/>
              </a:spcBef>
              <a:buFont typeface="Arial" charset="0"/>
              <a:buNone/>
            </a:pPr>
            <a:r>
              <a:rPr lang="en-US" sz="3600" dirty="0">
                <a:solidFill>
                  <a:srgbClr val="003142"/>
                </a:solidFill>
                <a:ea typeface="ITC Franklin Gothic Demi"/>
                <a:cs typeface="ITC Franklin Gothic Demi"/>
              </a:rPr>
              <a:t>Standard Loan Terms include:</a:t>
            </a:r>
          </a:p>
          <a:p>
            <a:pPr marL="800100" lvl="1" indent="-342900">
              <a:lnSpc>
                <a:spcPts val="2700"/>
              </a:lnSpc>
              <a:spcBef>
                <a:spcPct val="20000"/>
              </a:spcBef>
              <a:buClr>
                <a:srgbClr val="456F61"/>
              </a:buClr>
              <a:buFont typeface="Arial" charset="0"/>
              <a:buChar char="•"/>
            </a:pPr>
            <a:r>
              <a:rPr lang="en-US" sz="2800" dirty="0">
                <a:solidFill>
                  <a:srgbClr val="003142"/>
                </a:solidFill>
                <a:ea typeface="ITC Franklin Gothic Book"/>
                <a:cs typeface="ITC Franklin Gothic Book"/>
              </a:rPr>
              <a:t>2 Year Principal Deferral</a:t>
            </a:r>
          </a:p>
          <a:p>
            <a:pPr marL="800100" lvl="1" indent="-342900">
              <a:lnSpc>
                <a:spcPts val="2700"/>
              </a:lnSpc>
              <a:spcBef>
                <a:spcPct val="20000"/>
              </a:spcBef>
              <a:buClr>
                <a:srgbClr val="456F61"/>
              </a:buClr>
              <a:buFont typeface="Arial" charset="0"/>
              <a:buChar char="•"/>
            </a:pPr>
            <a:r>
              <a:rPr lang="en-US" sz="2800" dirty="0">
                <a:solidFill>
                  <a:srgbClr val="003142"/>
                </a:solidFill>
                <a:ea typeface="ITC Franklin Gothic Book"/>
                <a:cs typeface="ITC Franklin Gothic Book"/>
              </a:rPr>
              <a:t>Interest Rate at the Cost-Of-Money </a:t>
            </a:r>
          </a:p>
          <a:p>
            <a:pPr marL="800100" lvl="1" indent="-342900">
              <a:lnSpc>
                <a:spcPts val="2700"/>
              </a:lnSpc>
              <a:spcBef>
                <a:spcPct val="20000"/>
              </a:spcBef>
              <a:buClr>
                <a:srgbClr val="456F61"/>
              </a:buClr>
              <a:buFont typeface="Arial" charset="0"/>
              <a:buChar char="•"/>
            </a:pPr>
            <a:r>
              <a:rPr lang="en-US" sz="2800" dirty="0">
                <a:solidFill>
                  <a:srgbClr val="003142"/>
                </a:solidFill>
                <a:ea typeface="ITC Franklin Gothic Book"/>
                <a:cs typeface="ITC Franklin Gothic Book"/>
              </a:rPr>
              <a:t>Loan Maturity - Life of the Facilities Financed Plus 3 Years</a:t>
            </a:r>
          </a:p>
          <a:p>
            <a:pPr lvl="1">
              <a:lnSpc>
                <a:spcPts val="2700"/>
              </a:lnSpc>
              <a:spcBef>
                <a:spcPct val="20000"/>
              </a:spcBef>
              <a:buClr>
                <a:srgbClr val="456F61"/>
              </a:buClr>
            </a:pPr>
            <a:endParaRPr lang="en-US" sz="3200" dirty="0">
              <a:solidFill>
                <a:srgbClr val="003142"/>
              </a:solidFill>
              <a:ea typeface="ITC Franklin Gothic Book"/>
              <a:cs typeface="ITC Franklin Gothic Book"/>
            </a:endParaRPr>
          </a:p>
          <a:p>
            <a:pPr>
              <a:lnSpc>
                <a:spcPts val="2700"/>
              </a:lnSpc>
              <a:spcBef>
                <a:spcPct val="20000"/>
              </a:spcBef>
              <a:buClr>
                <a:srgbClr val="456F61"/>
              </a:buClr>
            </a:pPr>
            <a:r>
              <a:rPr lang="en-US" sz="3600" dirty="0">
                <a:solidFill>
                  <a:srgbClr val="003142"/>
                </a:solidFill>
                <a:ea typeface="ITC Franklin Gothic Demi"/>
                <a:cs typeface="ITC Franklin Gothic Demi"/>
              </a:rPr>
              <a:t>Staff can assist and review loan applications before submission</a:t>
            </a:r>
            <a:endParaRPr lang="en-US" sz="3600" dirty="0">
              <a:solidFill>
                <a:srgbClr val="44546A"/>
              </a:solidFill>
              <a:ea typeface="ITC Franklin Gothic Book"/>
              <a:cs typeface="ITC Franklin Gothic Book"/>
            </a:endParaRPr>
          </a:p>
          <a:p>
            <a:pPr>
              <a:spcBef>
                <a:spcPct val="20000"/>
              </a:spcBef>
              <a:buClr>
                <a:srgbClr val="456F61"/>
              </a:buClr>
            </a:pPr>
            <a:endParaRPr lang="en-US" sz="3600" dirty="0">
              <a:solidFill>
                <a:srgbClr val="44546A"/>
              </a:solidFill>
              <a:ea typeface="ITC Franklin Gothic Book"/>
              <a:cs typeface="ITC Franklin Gothic Book"/>
            </a:endParaRPr>
          </a:p>
        </p:txBody>
      </p:sp>
      <p:pic>
        <p:nvPicPr>
          <p:cNvPr id="4" name="Picture 3"/>
          <p:cNvPicPr>
            <a:picLocks noChangeAspect="1"/>
          </p:cNvPicPr>
          <p:nvPr/>
        </p:nvPicPr>
        <p:blipFill>
          <a:blip r:embed="rId3"/>
          <a:stretch>
            <a:fillRect/>
          </a:stretch>
        </p:blipFill>
        <p:spPr>
          <a:xfrm>
            <a:off x="1914344" y="0"/>
            <a:ext cx="10277656" cy="6858000"/>
          </a:xfrm>
          <a:prstGeom prst="rect">
            <a:avLst/>
          </a:prstGeom>
        </p:spPr>
      </p:pic>
    </p:spTree>
    <p:extLst>
      <p:ext uri="{BB962C8B-B14F-4D97-AF65-F5344CB8AC3E}">
        <p14:creationId xmlns:p14="http://schemas.microsoft.com/office/powerpoint/2010/main" val="3289406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19921" y="129899"/>
            <a:ext cx="11944884" cy="576262"/>
          </a:xfrm>
          <a:prstGeom prst="rect">
            <a:avLst/>
          </a:prstGeom>
          <a:noFill/>
          <a:ln w="9525">
            <a:noFill/>
            <a:miter lim="800000"/>
            <a:headEnd/>
            <a:tailEnd/>
          </a:ln>
        </p:spPr>
        <p:txBody>
          <a:bodyPr anchor="ctr"/>
          <a:lstStyle/>
          <a:p>
            <a:r>
              <a:rPr lang="en-US" sz="2800" dirty="0">
                <a:solidFill>
                  <a:srgbClr val="FFFFFF"/>
                </a:solidFill>
                <a:ea typeface="ITC Franklin Gothic Book"/>
                <a:cs typeface="ITC Franklin Gothic Book"/>
              </a:rPr>
              <a:t>Telecommunications Farm Bill Broadband Program</a:t>
            </a:r>
          </a:p>
          <a:p>
            <a:r>
              <a:rPr lang="en-US" sz="2400" dirty="0">
                <a:solidFill>
                  <a:srgbClr val="FFFFFF"/>
                </a:solidFill>
                <a:ea typeface="ITC Franklin Gothic Book"/>
                <a:cs typeface="ITC Franklin Gothic Book"/>
              </a:rPr>
              <a:t>(aka  Rural Broadband Access Loan and Loan Guarantee Program)</a:t>
            </a:r>
          </a:p>
        </p:txBody>
      </p:sp>
      <p:graphicFrame>
        <p:nvGraphicFramePr>
          <p:cNvPr id="3" name="Table 2"/>
          <p:cNvGraphicFramePr>
            <a:graphicFrameLocks noGrp="1"/>
          </p:cNvGraphicFramePr>
          <p:nvPr>
            <p:extLst>
              <p:ext uri="{D42A27DB-BD31-4B8C-83A1-F6EECF244321}">
                <p14:modId xmlns:p14="http://schemas.microsoft.com/office/powerpoint/2010/main" val="728914367"/>
              </p:ext>
            </p:extLst>
          </p:nvPr>
        </p:nvGraphicFramePr>
        <p:xfrm>
          <a:off x="127197" y="1559346"/>
          <a:ext cx="11937608" cy="4282440"/>
        </p:xfrm>
        <a:graphic>
          <a:graphicData uri="http://schemas.openxmlformats.org/drawingml/2006/table">
            <a:tbl>
              <a:tblPr firstRow="1" bandRow="1">
                <a:tableStyleId>{85BE263C-DBD7-4A20-BB59-AAB30ACAA65A}</a:tableStyleId>
              </a:tblPr>
              <a:tblGrid>
                <a:gridCol w="6024221">
                  <a:extLst>
                    <a:ext uri="{9D8B030D-6E8A-4147-A177-3AD203B41FA5}">
                      <a16:colId xmlns="" xmlns:a16="http://schemas.microsoft.com/office/drawing/2014/main" val="20000"/>
                    </a:ext>
                  </a:extLst>
                </a:gridCol>
                <a:gridCol w="5913387">
                  <a:extLst>
                    <a:ext uri="{9D8B030D-6E8A-4147-A177-3AD203B41FA5}">
                      <a16:colId xmlns="" xmlns:a16="http://schemas.microsoft.com/office/drawing/2014/main" val="20001"/>
                    </a:ext>
                  </a:extLst>
                </a:gridCol>
              </a:tblGrid>
              <a:tr h="0">
                <a:tc>
                  <a:txBody>
                    <a:bodyPr/>
                    <a:lstStyle/>
                    <a:p>
                      <a:pPr algn="ctr"/>
                      <a:r>
                        <a:rPr lang="en-US" sz="1600" dirty="0">
                          <a:solidFill>
                            <a:srgbClr val="003142"/>
                          </a:solidFill>
                        </a:rPr>
                        <a:t>Available Funding</a:t>
                      </a:r>
                    </a:p>
                  </a:txBody>
                  <a:tcPr>
                    <a:lnL>
                      <a:noFill/>
                    </a:lnL>
                    <a:lnR w="12700" cap="flat" cmpd="sng" algn="ctr">
                      <a:solidFill>
                        <a:schemeClr val="tx1"/>
                      </a:solidFill>
                      <a:prstDash val="solid"/>
                      <a:round/>
                      <a:headEnd type="none" w="med" len="med"/>
                      <a:tailEnd type="none" w="med" len="med"/>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rgbClr val="003142"/>
                          </a:solidFill>
                        </a:rPr>
                        <a:t>Program Updates</a:t>
                      </a:r>
                    </a:p>
                  </a:txBody>
                  <a:tcPr>
                    <a:lnL w="12700" cap="flat" cmpd="sng" algn="ctr">
                      <a:solidFill>
                        <a:schemeClr val="tx1"/>
                      </a:solidFill>
                      <a:prstDash val="solid"/>
                      <a:round/>
                      <a:headEnd type="none" w="med" len="med"/>
                      <a:tailEnd type="none" w="med" len="med"/>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978557">
                <a:tc>
                  <a:txBody>
                    <a:bodyPr/>
                    <a:lstStyle/>
                    <a:p>
                      <a:pPr marL="0" indent="0">
                        <a:lnSpc>
                          <a:spcPct val="100000"/>
                        </a:lnSpc>
                        <a:spcBef>
                          <a:spcPts val="0"/>
                        </a:spcBef>
                        <a:buClr>
                          <a:srgbClr val="003142"/>
                        </a:buClr>
                        <a:buFont typeface="Arial" charset="0"/>
                        <a:buNone/>
                      </a:pPr>
                      <a:r>
                        <a:rPr lang="en-US" sz="1400" b="1" u="sng" dirty="0">
                          <a:solidFill>
                            <a:srgbClr val="003142"/>
                          </a:solidFill>
                          <a:latin typeface="Calibri" pitchFamily="34" charset="0"/>
                          <a:ea typeface="ITC Franklin Gothic Book"/>
                          <a:cs typeface="ITC Franklin Gothic Book"/>
                        </a:rPr>
                        <a:t>FY 2016</a:t>
                      </a:r>
                    </a:p>
                    <a:p>
                      <a:pPr marL="800100" lvl="1" indent="-342900">
                        <a:lnSpc>
                          <a:spcPct val="100000"/>
                        </a:lnSpc>
                        <a:spcBef>
                          <a:spcPts val="0"/>
                        </a:spcBef>
                        <a:buClr>
                          <a:srgbClr val="003142"/>
                        </a:buClr>
                        <a:buFont typeface="Arial" charset="0"/>
                        <a:buChar char="•"/>
                      </a:pPr>
                      <a:r>
                        <a:rPr lang="en-US" sz="1400" b="1" dirty="0">
                          <a:solidFill>
                            <a:srgbClr val="003142"/>
                          </a:solidFill>
                          <a:latin typeface="Calibri" pitchFamily="34" charset="0"/>
                          <a:ea typeface="ITC Franklin Gothic Book"/>
                          <a:cs typeface="ITC Franklin Gothic Book"/>
                        </a:rPr>
                        <a:t>$64 million</a:t>
                      </a:r>
                      <a:r>
                        <a:rPr lang="en-US" sz="1400" dirty="0">
                          <a:solidFill>
                            <a:srgbClr val="003142"/>
                          </a:solidFill>
                          <a:latin typeface="Calibri" pitchFamily="34" charset="0"/>
                          <a:ea typeface="ITC Franklin Gothic Book"/>
                          <a:cs typeface="ITC Franklin Gothic Book"/>
                        </a:rPr>
                        <a:t> available in FY 2016</a:t>
                      </a:r>
                      <a:endParaRPr lang="en-US" sz="1050" b="1" dirty="0">
                        <a:solidFill>
                          <a:schemeClr val="tx1"/>
                        </a:solidFill>
                      </a:endParaRP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b="1" u="sng" kern="1200" dirty="0">
                          <a:solidFill>
                            <a:srgbClr val="003142"/>
                          </a:solidFill>
                          <a:latin typeface="Calibri" pitchFamily="34" charset="0"/>
                          <a:ea typeface="ITC Franklin Gothic Book"/>
                          <a:cs typeface="ITC Franklin Gothic Book"/>
                        </a:rPr>
                        <a:t>FY 2017</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003142"/>
                          </a:solidFill>
                          <a:latin typeface="Calibri" pitchFamily="34" charset="0"/>
                          <a:ea typeface="ITC Franklin Gothic Book"/>
                          <a:cs typeface="ITC Franklin Gothic Book"/>
                        </a:rPr>
                        <a:t>$27 million</a:t>
                      </a:r>
                      <a:r>
                        <a:rPr lang="en-US" sz="1400" dirty="0">
                          <a:solidFill>
                            <a:srgbClr val="003142"/>
                          </a:solidFill>
                          <a:latin typeface="Calibri" pitchFamily="34" charset="0"/>
                          <a:ea typeface="ITC Franklin Gothic Book"/>
                          <a:cs typeface="ITC Franklin Gothic Book"/>
                        </a:rPr>
                        <a:t> appropriated in FY 2017</a:t>
                      </a:r>
                    </a:p>
                    <a:p>
                      <a:pPr marL="0" lvl="1" indent="0">
                        <a:lnSpc>
                          <a:spcPct val="100000"/>
                        </a:lnSpc>
                        <a:spcBef>
                          <a:spcPct val="20000"/>
                        </a:spcBef>
                        <a:buClr>
                          <a:srgbClr val="003142"/>
                        </a:buClr>
                        <a:buFont typeface="Arial" charset="0"/>
                        <a:buNone/>
                      </a:pPr>
                      <a:r>
                        <a:rPr lang="en-US" sz="1400" b="1" u="sng" kern="1200" dirty="0">
                          <a:solidFill>
                            <a:srgbClr val="003142"/>
                          </a:solidFill>
                          <a:latin typeface="+mn-lt"/>
                          <a:ea typeface="ITC Franklin Gothic Book"/>
                          <a:cs typeface="ITC Franklin Gothic Book"/>
                        </a:rPr>
                        <a:t>FY 2018</a:t>
                      </a:r>
                    </a:p>
                    <a:p>
                      <a:pPr marL="800100" marR="0" lvl="2" indent="-342900" algn="l" defTabSz="914400" rtl="0" eaLnBrk="1" fontAlgn="auto" latinLnBrk="0" hangingPunct="1">
                        <a:lnSpc>
                          <a:spcPct val="100000"/>
                        </a:lnSpc>
                        <a:spcBef>
                          <a:spcPct val="20000"/>
                        </a:spcBef>
                        <a:spcAft>
                          <a:spcPts val="0"/>
                        </a:spcAft>
                        <a:buClr>
                          <a:srgbClr val="003142"/>
                        </a:buClr>
                        <a:buSzTx/>
                        <a:buFont typeface="Arial" panose="020B0604020202020204" pitchFamily="34" charset="0"/>
                        <a:buChar char="•"/>
                        <a:tabLst/>
                        <a:defRPr/>
                      </a:pPr>
                      <a:r>
                        <a:rPr lang="en-US" sz="1400" b="1" dirty="0">
                          <a:solidFill>
                            <a:srgbClr val="003142"/>
                          </a:solidFill>
                          <a:latin typeface="+mn-lt"/>
                          <a:ea typeface="ITC Franklin Gothic Book"/>
                          <a:cs typeface="ITC Franklin Gothic Book"/>
                        </a:rPr>
                        <a:t>$29.9 million </a:t>
                      </a:r>
                      <a:r>
                        <a:rPr lang="en-US" sz="1400" dirty="0">
                          <a:solidFill>
                            <a:srgbClr val="003142"/>
                          </a:solidFill>
                          <a:latin typeface="+mn-lt"/>
                          <a:ea typeface="ITC Franklin Gothic Book"/>
                          <a:cs typeface="ITC Franklin Gothic Book"/>
                        </a:rPr>
                        <a:t>available in FY 2018 *</a:t>
                      </a:r>
                    </a:p>
                    <a:p>
                      <a:pPr marL="914400" marR="0" lvl="3" indent="0" algn="l" defTabSz="914400" rtl="0" eaLnBrk="1" fontAlgn="auto" latinLnBrk="0" hangingPunct="1">
                        <a:lnSpc>
                          <a:spcPct val="100000"/>
                        </a:lnSpc>
                        <a:spcBef>
                          <a:spcPct val="20000"/>
                        </a:spcBef>
                        <a:spcAft>
                          <a:spcPts val="0"/>
                        </a:spcAft>
                        <a:buClr>
                          <a:srgbClr val="003142"/>
                        </a:buClr>
                        <a:buSzTx/>
                        <a:buFont typeface="Arial" panose="020B0604020202020204" pitchFamily="34" charset="0"/>
                        <a:buNone/>
                        <a:tabLst/>
                        <a:defRPr/>
                      </a:pPr>
                      <a:r>
                        <a:rPr lang="en-US" sz="1400" dirty="0">
                          <a:solidFill>
                            <a:srgbClr val="003142"/>
                          </a:solidFill>
                          <a:latin typeface="+mn-lt"/>
                          <a:ea typeface="ITC Franklin Gothic Book"/>
                          <a:cs typeface="ITC Franklin Gothic Book"/>
                        </a:rPr>
                        <a:t>* Additional Carry over funding is available from previous fiscal years</a:t>
                      </a:r>
                      <a:endParaRPr lang="en-US" sz="500" b="0" u="none" dirty="0">
                        <a:solidFill>
                          <a:srgbClr val="003142"/>
                        </a:solidFill>
                        <a:latin typeface="+mn-lt"/>
                        <a:ea typeface="ITC Franklin Gothic Book"/>
                        <a:cs typeface="ITC Franklin Gothic Book"/>
                      </a:endParaRPr>
                    </a:p>
                    <a:p>
                      <a:pPr marL="914400" marR="0" lvl="3" indent="0" algn="l" defTabSz="914400" rtl="0" eaLnBrk="1" fontAlgn="auto" latinLnBrk="0" hangingPunct="1">
                        <a:lnSpc>
                          <a:spcPct val="100000"/>
                        </a:lnSpc>
                        <a:spcBef>
                          <a:spcPct val="20000"/>
                        </a:spcBef>
                        <a:spcAft>
                          <a:spcPts val="0"/>
                        </a:spcAft>
                        <a:buClr>
                          <a:srgbClr val="003142"/>
                        </a:buClr>
                        <a:buSzTx/>
                        <a:buFont typeface="Arial" panose="020B0604020202020204" pitchFamily="34" charset="0"/>
                        <a:buNone/>
                        <a:tabLst/>
                        <a:defRPr/>
                      </a:pPr>
                      <a:endParaRPr lang="en-US" sz="500" b="1" u="sng" dirty="0">
                        <a:solidFill>
                          <a:schemeClr val="tx1"/>
                        </a:solidFill>
                      </a:endParaRPr>
                    </a:p>
                    <a:p>
                      <a:pPr marL="342900" lvl="0" indent="-342900">
                        <a:lnSpc>
                          <a:spcPct val="100000"/>
                        </a:lnSpc>
                        <a:spcBef>
                          <a:spcPts val="0"/>
                        </a:spcBef>
                        <a:spcAft>
                          <a:spcPts val="200"/>
                        </a:spcAft>
                        <a:buClr>
                          <a:srgbClr val="003142"/>
                        </a:buClr>
                        <a:buFont typeface="Arial" charset="0"/>
                        <a:buChar char="•"/>
                      </a:pPr>
                      <a:r>
                        <a:rPr lang="en-US" sz="1400" dirty="0">
                          <a:solidFill>
                            <a:srgbClr val="003142"/>
                          </a:solidFill>
                          <a:latin typeface="Calibri" pitchFamily="34" charset="0"/>
                          <a:ea typeface="ITC Franklin Gothic Book"/>
                          <a:cs typeface="ITC Franklin Gothic Book"/>
                        </a:rPr>
                        <a:t>Loans finance the costs of constructing a broadband network </a:t>
                      </a:r>
                    </a:p>
                    <a:p>
                      <a:pPr marL="342900" marR="0" lvl="0" indent="-342900" algn="l" defTabSz="914400" rtl="0" eaLnBrk="1" fontAlgn="auto" latinLnBrk="0" hangingPunct="1">
                        <a:lnSpc>
                          <a:spcPct val="100000"/>
                        </a:lnSpc>
                        <a:spcBef>
                          <a:spcPts val="0"/>
                        </a:spcBef>
                        <a:spcAft>
                          <a:spcPts val="200"/>
                        </a:spcAft>
                        <a:buClr>
                          <a:srgbClr val="003142"/>
                        </a:buClr>
                        <a:buSzTx/>
                        <a:buFont typeface="Arial" charset="0"/>
                        <a:buChar char="•"/>
                        <a:tabLst/>
                        <a:defRPr/>
                      </a:pPr>
                      <a:r>
                        <a:rPr lang="en-US" sz="1400" dirty="0">
                          <a:solidFill>
                            <a:srgbClr val="003142"/>
                          </a:solidFill>
                          <a:latin typeface="+mn-lt"/>
                          <a:ea typeface="ITC Franklin Gothic Book"/>
                          <a:cs typeface="ITC Franklin Gothic Book"/>
                        </a:rPr>
                        <a:t>Amounts from $100,000 to</a:t>
                      </a:r>
                      <a:r>
                        <a:rPr lang="en-US" sz="1400" baseline="0" dirty="0">
                          <a:solidFill>
                            <a:srgbClr val="003142"/>
                          </a:solidFill>
                          <a:latin typeface="+mn-lt"/>
                          <a:ea typeface="ITC Franklin Gothic Book"/>
                          <a:cs typeface="ITC Franklin Gothic Book"/>
                        </a:rPr>
                        <a:t> $25 million</a:t>
                      </a:r>
                      <a:endParaRPr lang="en-US" sz="1400" baseline="0" dirty="0">
                        <a:solidFill>
                          <a:srgbClr val="003142"/>
                        </a:solidFill>
                        <a:latin typeface="Calibri" pitchFamily="34" charset="0"/>
                        <a:ea typeface="ITC Franklin Gothic Book"/>
                        <a:cs typeface="ITC Franklin Gothic Book"/>
                      </a:endParaRPr>
                    </a:p>
                    <a:p>
                      <a:pPr marL="342900" marR="0" lvl="0" indent="-342900" algn="l" defTabSz="914400" rtl="0" eaLnBrk="1" fontAlgn="auto" latinLnBrk="0" hangingPunct="1">
                        <a:lnSpc>
                          <a:spcPct val="100000"/>
                        </a:lnSpc>
                        <a:spcBef>
                          <a:spcPts val="0"/>
                        </a:spcBef>
                        <a:spcAft>
                          <a:spcPts val="200"/>
                        </a:spcAft>
                        <a:buClr>
                          <a:srgbClr val="003142"/>
                        </a:buClr>
                        <a:buSzTx/>
                        <a:buFont typeface="Arial" charset="0"/>
                        <a:buChar char="•"/>
                        <a:tabLst/>
                        <a:defRPr/>
                      </a:pPr>
                      <a:r>
                        <a:rPr lang="en-US" sz="1400" dirty="0">
                          <a:solidFill>
                            <a:srgbClr val="003142"/>
                          </a:solidFill>
                          <a:latin typeface="Calibri" pitchFamily="34" charset="0"/>
                          <a:ea typeface="ITC Franklin Gothic Book"/>
                          <a:cs typeface="ITC Franklin Gothic Book"/>
                        </a:rPr>
                        <a:t>Broadband Service and Broadband Lending Speed is defined as 25 Mbps (download) and </a:t>
                      </a:r>
                      <a:r>
                        <a:rPr lang="en-US" sz="1400" kern="1200" dirty="0">
                          <a:solidFill>
                            <a:srgbClr val="003142"/>
                          </a:solidFill>
                          <a:latin typeface="Calibri" pitchFamily="34" charset="0"/>
                          <a:ea typeface="ITC Franklin Gothic Book"/>
                          <a:cs typeface="ITC Franklin Gothic Book"/>
                        </a:rPr>
                        <a:t>3 Mbps (upload)</a:t>
                      </a:r>
                    </a:p>
                    <a:p>
                      <a:pPr marL="342900" lvl="0" indent="-342900">
                        <a:lnSpc>
                          <a:spcPct val="100000"/>
                        </a:lnSpc>
                        <a:spcBef>
                          <a:spcPts val="0"/>
                        </a:spcBef>
                        <a:spcAft>
                          <a:spcPts val="200"/>
                        </a:spcAft>
                        <a:buClr>
                          <a:srgbClr val="003142"/>
                        </a:buClr>
                        <a:buFont typeface="Arial" charset="0"/>
                        <a:buChar char="•"/>
                      </a:pPr>
                      <a:r>
                        <a:rPr lang="en-US" sz="1400" kern="1200" dirty="0">
                          <a:solidFill>
                            <a:srgbClr val="003142"/>
                          </a:solidFill>
                          <a:latin typeface="Calibri" pitchFamily="34" charset="0"/>
                          <a:ea typeface="ITC Franklin Gothic Book"/>
                          <a:cs typeface="ITC Franklin Gothic Book"/>
                        </a:rPr>
                        <a:t>Serving rural communities of 20,000 or less &lt;typically&gt;</a:t>
                      </a:r>
                    </a:p>
                    <a:p>
                      <a:pPr marL="342900" lvl="0" indent="-342900">
                        <a:lnSpc>
                          <a:spcPct val="100000"/>
                        </a:lnSpc>
                        <a:spcBef>
                          <a:spcPts val="0"/>
                        </a:spcBef>
                        <a:spcAft>
                          <a:spcPts val="200"/>
                        </a:spcAft>
                        <a:buClr>
                          <a:srgbClr val="003142"/>
                        </a:buClr>
                        <a:buFont typeface="Arial" charset="0"/>
                        <a:buChar char="•"/>
                      </a:pPr>
                      <a:r>
                        <a:rPr lang="en-US" sz="1400" kern="1200" dirty="0">
                          <a:solidFill>
                            <a:srgbClr val="003142"/>
                          </a:solidFill>
                          <a:latin typeface="Calibri" pitchFamily="34" charset="0"/>
                          <a:ea typeface="ITC Franklin Gothic Book"/>
                          <a:cs typeface="ITC Franklin Gothic Book"/>
                        </a:rPr>
                        <a:t>At least 15% of the proposed funded service area households in unserved</a:t>
                      </a:r>
                    </a:p>
                    <a:p>
                      <a:pPr marL="342900" lvl="0" indent="-342900">
                        <a:lnSpc>
                          <a:spcPct val="100000"/>
                        </a:lnSpc>
                        <a:spcBef>
                          <a:spcPts val="0"/>
                        </a:spcBef>
                        <a:spcAft>
                          <a:spcPts val="200"/>
                        </a:spcAft>
                        <a:buClr>
                          <a:srgbClr val="003142"/>
                        </a:buClr>
                        <a:buFont typeface="Arial" charset="0"/>
                        <a:buChar char="•"/>
                      </a:pPr>
                      <a:r>
                        <a:rPr lang="en-US" sz="1400" kern="1200" dirty="0">
                          <a:solidFill>
                            <a:srgbClr val="003142"/>
                          </a:solidFill>
                          <a:latin typeface="Calibri" pitchFamily="34" charset="0"/>
                          <a:ea typeface="ITC Franklin Gothic Book"/>
                          <a:cs typeface="ITC Franklin Gothic Book"/>
                        </a:rPr>
                        <a:t>Cannot have 3 or more incumbent service providers </a:t>
                      </a:r>
                    </a:p>
                    <a:p>
                      <a:pPr marL="342900" lvl="0" indent="-342900">
                        <a:lnSpc>
                          <a:spcPct val="100000"/>
                        </a:lnSpc>
                        <a:spcBef>
                          <a:spcPts val="0"/>
                        </a:spcBef>
                        <a:spcAft>
                          <a:spcPts val="200"/>
                        </a:spcAft>
                        <a:buClr>
                          <a:srgbClr val="003142"/>
                        </a:buClr>
                        <a:buFont typeface="Arial" charset="0"/>
                        <a:buChar char="•"/>
                      </a:pPr>
                      <a:r>
                        <a:rPr lang="en-US" sz="1400" kern="1200" dirty="0">
                          <a:solidFill>
                            <a:srgbClr val="003142"/>
                          </a:solidFill>
                          <a:latin typeface="Calibri" pitchFamily="34" charset="0"/>
                          <a:ea typeface="ITC Franklin Gothic Book"/>
                          <a:cs typeface="ITC Franklin Gothic Book"/>
                        </a:rPr>
                        <a:t>Service area cannot be in a RUS previously funded area</a:t>
                      </a:r>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FFFFFF">
                            <a:lumMod val="50000"/>
                          </a:srgbClr>
                        </a:buClr>
                        <a:buSzTx/>
                        <a:buFont typeface="Arial" charset="0"/>
                        <a:buNone/>
                        <a:tabLst/>
                        <a:defRPr/>
                      </a:pPr>
                      <a:r>
                        <a:rPr lang="en-US" sz="1400" b="1" u="sng" kern="1200" noProof="0" dirty="0">
                          <a:solidFill>
                            <a:srgbClr val="003142"/>
                          </a:solidFill>
                          <a:latin typeface="+mn-lt"/>
                          <a:ea typeface="+mn-ea"/>
                          <a:cs typeface="+mn-cs"/>
                        </a:rPr>
                        <a:t>FY 2016</a:t>
                      </a:r>
                    </a:p>
                    <a:p>
                      <a:pPr marL="742950" marR="0" lvl="1" indent="-285750"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r>
                        <a:rPr lang="en-US" sz="1400" b="1" kern="1200" noProof="0" dirty="0">
                          <a:solidFill>
                            <a:srgbClr val="003142"/>
                          </a:solidFill>
                          <a:latin typeface="+mn-lt"/>
                          <a:ea typeface="+mn-ea"/>
                          <a:cs typeface="+mn-cs"/>
                        </a:rPr>
                        <a:t>1</a:t>
                      </a:r>
                      <a:r>
                        <a:rPr lang="en-US" sz="1400" b="0" kern="1200" noProof="0" dirty="0">
                          <a:solidFill>
                            <a:srgbClr val="003142"/>
                          </a:solidFill>
                          <a:latin typeface="+mn-lt"/>
                          <a:ea typeface="+mn-ea"/>
                          <a:cs typeface="+mn-cs"/>
                        </a:rPr>
                        <a:t> loan approved: </a:t>
                      </a:r>
                      <a:r>
                        <a:rPr lang="en-US" sz="1400" b="1" kern="1200" noProof="0" dirty="0">
                          <a:solidFill>
                            <a:srgbClr val="003142"/>
                          </a:solidFill>
                          <a:latin typeface="+mn-lt"/>
                          <a:ea typeface="+mn-ea"/>
                          <a:cs typeface="+mn-cs"/>
                        </a:rPr>
                        <a:t>$4.1 million</a:t>
                      </a:r>
                      <a:endParaRPr lang="en-US" sz="1400" b="1" u="sng" kern="1200" noProof="0" dirty="0">
                        <a:solidFill>
                          <a:srgbClr val="00314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FFFFFF">
                            <a:lumMod val="50000"/>
                          </a:srgbClr>
                        </a:buClr>
                        <a:buSzTx/>
                        <a:buFont typeface="Arial" charset="0"/>
                        <a:buNone/>
                        <a:tabLst/>
                        <a:defRPr/>
                      </a:pPr>
                      <a:r>
                        <a:rPr lang="en-US" sz="1400" b="1" u="sng" kern="1200" noProof="0" dirty="0">
                          <a:solidFill>
                            <a:srgbClr val="003142"/>
                          </a:solidFill>
                          <a:latin typeface="+mn-lt"/>
                          <a:ea typeface="+mn-ea"/>
                          <a:cs typeface="+mn-cs"/>
                        </a:rPr>
                        <a:t>FY 2017</a:t>
                      </a:r>
                    </a:p>
                    <a:p>
                      <a:pPr marL="746125" marR="0" lvl="1" indent="-288925"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r>
                        <a:rPr lang="en-US" sz="1400" b="1" kern="1200" baseline="0" noProof="0" dirty="0">
                          <a:solidFill>
                            <a:srgbClr val="003142"/>
                          </a:solidFill>
                          <a:latin typeface="+mn-lt"/>
                          <a:ea typeface="+mn-ea"/>
                          <a:cs typeface="+mn-cs"/>
                        </a:rPr>
                        <a:t>2</a:t>
                      </a:r>
                      <a:r>
                        <a:rPr lang="en-US" sz="1400" b="0" kern="1200" baseline="0" noProof="0" dirty="0">
                          <a:solidFill>
                            <a:srgbClr val="003142"/>
                          </a:solidFill>
                          <a:latin typeface="+mn-lt"/>
                          <a:ea typeface="+mn-ea"/>
                          <a:cs typeface="+mn-cs"/>
                        </a:rPr>
                        <a:t> loans approved: </a:t>
                      </a:r>
                      <a:r>
                        <a:rPr lang="en-US" sz="1400" b="1" kern="1200" baseline="0" noProof="0" dirty="0">
                          <a:solidFill>
                            <a:srgbClr val="003142"/>
                          </a:solidFill>
                          <a:latin typeface="+mn-lt"/>
                          <a:ea typeface="+mn-ea"/>
                          <a:cs typeface="+mn-cs"/>
                        </a:rPr>
                        <a:t>$24.0 million</a:t>
                      </a:r>
                      <a:endParaRPr lang="en-US" sz="1400" b="1" u="sng" kern="1200" noProof="0" dirty="0">
                        <a:solidFill>
                          <a:srgbClr val="00314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FFFFFF">
                            <a:lumMod val="50000"/>
                          </a:srgbClr>
                        </a:buClr>
                        <a:buSzTx/>
                        <a:buFont typeface="Arial" charset="0"/>
                        <a:buNone/>
                        <a:tabLst/>
                        <a:defRPr/>
                      </a:pPr>
                      <a:r>
                        <a:rPr lang="en-US" sz="1400" b="1" u="sng" kern="1200" noProof="0" dirty="0">
                          <a:solidFill>
                            <a:srgbClr val="003142"/>
                          </a:solidFill>
                          <a:latin typeface="+mn-lt"/>
                          <a:ea typeface="+mn-ea"/>
                          <a:cs typeface="+mn-cs"/>
                        </a:rPr>
                        <a:t>FY 2018</a:t>
                      </a:r>
                    </a:p>
                    <a:p>
                      <a:pPr marL="746125" marR="0" lvl="2" indent="-288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u="none" kern="1200" dirty="0">
                          <a:solidFill>
                            <a:srgbClr val="003142"/>
                          </a:solidFill>
                          <a:latin typeface="+mn-lt"/>
                          <a:ea typeface="ITC Franklin Gothic Book"/>
                          <a:cs typeface="ITC Franklin Gothic Book"/>
                        </a:rPr>
                        <a:t>1 </a:t>
                      </a:r>
                      <a:r>
                        <a:rPr lang="en-US" sz="1400" b="0" kern="1200" baseline="0" dirty="0">
                          <a:solidFill>
                            <a:srgbClr val="003142"/>
                          </a:solidFill>
                          <a:latin typeface="+mn-lt"/>
                          <a:ea typeface="+mn-ea"/>
                          <a:cs typeface="+mn-cs"/>
                        </a:rPr>
                        <a:t>loan</a:t>
                      </a:r>
                      <a:r>
                        <a:rPr lang="en-US" sz="1400" b="0" u="none" kern="1200" dirty="0">
                          <a:solidFill>
                            <a:srgbClr val="003142"/>
                          </a:solidFill>
                          <a:latin typeface="+mn-lt"/>
                          <a:ea typeface="ITC Franklin Gothic Book"/>
                          <a:cs typeface="ITC Franklin Gothic Book"/>
                        </a:rPr>
                        <a:t> in process: </a:t>
                      </a:r>
                      <a:r>
                        <a:rPr lang="en-US" sz="1400" b="1" u="none" kern="1200" dirty="0">
                          <a:solidFill>
                            <a:srgbClr val="003142"/>
                          </a:solidFill>
                          <a:latin typeface="+mn-lt"/>
                          <a:ea typeface="ITC Franklin Gothic Book"/>
                          <a:cs typeface="ITC Franklin Gothic Book"/>
                        </a:rPr>
                        <a:t>$19.9</a:t>
                      </a:r>
                      <a:r>
                        <a:rPr lang="en-US" sz="1400" b="1" u="none" kern="1200" baseline="0" dirty="0">
                          <a:solidFill>
                            <a:srgbClr val="003142"/>
                          </a:solidFill>
                          <a:latin typeface="+mn-lt"/>
                          <a:ea typeface="ITC Franklin Gothic Book"/>
                          <a:cs typeface="ITC Franklin Gothic Book"/>
                        </a:rPr>
                        <a:t> </a:t>
                      </a:r>
                      <a:r>
                        <a:rPr lang="en-US" sz="1400" b="1" u="none" kern="1200" dirty="0">
                          <a:solidFill>
                            <a:srgbClr val="003142"/>
                          </a:solidFill>
                          <a:latin typeface="+mn-lt"/>
                          <a:ea typeface="ITC Franklin Gothic Book"/>
                          <a:cs typeface="ITC Franklin Gothic Book"/>
                        </a:rPr>
                        <a:t>million</a:t>
                      </a:r>
                    </a:p>
                    <a:p>
                      <a:pPr marL="742950" marR="0" lvl="1" indent="-285750"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endParaRPr lang="en-US" sz="400" b="1" kern="1200" baseline="0" noProof="0" dirty="0">
                        <a:solidFill>
                          <a:srgbClr val="003142"/>
                        </a:solidFill>
                        <a:latin typeface="+mn-lt"/>
                        <a:ea typeface="+mn-ea"/>
                        <a:cs typeface="+mn-cs"/>
                      </a:endParaRPr>
                    </a:p>
                    <a:p>
                      <a:pPr marL="742950" marR="0" lvl="1" indent="-285750"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endParaRPr lang="en-US" sz="400" b="1" kern="1200" baseline="0" noProof="0" dirty="0">
                        <a:solidFill>
                          <a:srgbClr val="003142"/>
                        </a:solidFill>
                        <a:latin typeface="+mn-lt"/>
                        <a:ea typeface="+mn-ea"/>
                        <a:cs typeface="+mn-cs"/>
                      </a:endParaRPr>
                    </a:p>
                    <a:p>
                      <a:pPr marL="742950" marR="0" lvl="1" indent="-285750"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endParaRPr lang="en-US" sz="400" b="1" kern="1200" baseline="0" noProof="0" dirty="0">
                        <a:solidFill>
                          <a:srgbClr val="003142"/>
                        </a:solidFill>
                        <a:latin typeface="+mn-lt"/>
                        <a:ea typeface="+mn-ea"/>
                        <a:cs typeface="+mn-cs"/>
                      </a:endParaRPr>
                    </a:p>
                    <a:p>
                      <a:pPr marL="742950" marR="0" lvl="1" indent="-285750"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endParaRPr lang="en-US" sz="400" b="1" kern="1200" baseline="0" noProof="0" dirty="0">
                        <a:solidFill>
                          <a:srgbClr val="003142"/>
                        </a:solidFill>
                        <a:latin typeface="+mn-lt"/>
                        <a:ea typeface="+mn-ea"/>
                        <a:cs typeface="+mn-cs"/>
                      </a:endParaRPr>
                    </a:p>
                    <a:p>
                      <a:pPr marL="742950" marR="0" lvl="1" indent="-285750"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endParaRPr lang="en-US" sz="400" b="1" kern="1200" baseline="0" noProof="0" dirty="0">
                        <a:solidFill>
                          <a:srgbClr val="003142"/>
                        </a:solidFill>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endParaRPr lang="en-US" sz="400" b="0" kern="1200" baseline="0" noProof="0" dirty="0">
                        <a:solidFill>
                          <a:srgbClr val="003142"/>
                        </a:solidFill>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endParaRPr lang="en-US" sz="400" b="0" kern="1200" baseline="0" noProof="0" dirty="0">
                        <a:solidFill>
                          <a:srgbClr val="003142"/>
                        </a:solidFill>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r>
                        <a:rPr lang="en-US" sz="1400" b="1" u="sng" dirty="0">
                          <a:solidFill>
                            <a:srgbClr val="003142"/>
                          </a:solidFill>
                        </a:rPr>
                        <a:t>RD Apply</a:t>
                      </a:r>
                      <a:r>
                        <a:rPr lang="en-US" sz="1400" b="1" u="none" dirty="0">
                          <a:solidFill>
                            <a:srgbClr val="003142"/>
                          </a:solidFill>
                        </a:rPr>
                        <a:t> </a:t>
                      </a:r>
                      <a:r>
                        <a:rPr lang="en-US" sz="1400" u="none" dirty="0">
                          <a:solidFill>
                            <a:srgbClr val="003142"/>
                          </a:solidFill>
                        </a:rPr>
                        <a:t>on</a:t>
                      </a:r>
                      <a:r>
                        <a:rPr lang="en-US" sz="1400" dirty="0">
                          <a:solidFill>
                            <a:srgbClr val="003142"/>
                          </a:solidFill>
                        </a:rPr>
                        <a:t>line application system</a:t>
                      </a:r>
                      <a:endParaRPr lang="en-US" sz="100" dirty="0">
                        <a:solidFill>
                          <a:srgbClr val="003142"/>
                        </a:solidFill>
                      </a:endParaRPr>
                    </a:p>
                    <a:p>
                      <a:pPr marL="285750" marR="0" lvl="0" indent="-285750"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endParaRPr lang="en-US" sz="100" b="1" kern="1200" noProof="0" dirty="0">
                        <a:solidFill>
                          <a:srgbClr val="003142"/>
                        </a:solidFill>
                        <a:latin typeface="+mn-lt"/>
                        <a:ea typeface="+mn-ea"/>
                        <a:cs typeface="+mn-cs"/>
                        <a:hlinkClick r:id="rId3"/>
                      </a:endParaRPr>
                    </a:p>
                    <a:p>
                      <a:pPr marL="285750" marR="0" lvl="0" indent="-285750"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r>
                        <a:rPr lang="en-US" sz="1400" b="1" kern="1200" noProof="0" dirty="0">
                          <a:solidFill>
                            <a:srgbClr val="003142"/>
                          </a:solidFill>
                          <a:latin typeface="+mn-lt"/>
                          <a:ea typeface="+mn-ea"/>
                          <a:cs typeface="+mn-cs"/>
                          <a:hlinkClick r:id="rId3"/>
                        </a:rPr>
                        <a:t>NOSA</a:t>
                      </a:r>
                      <a:r>
                        <a:rPr lang="en-US" sz="1400" b="1" kern="1200" baseline="0" noProof="0" dirty="0">
                          <a:solidFill>
                            <a:srgbClr val="003142"/>
                          </a:solidFill>
                          <a:latin typeface="+mn-lt"/>
                          <a:ea typeface="+mn-ea"/>
                          <a:cs typeface="+mn-cs"/>
                          <a:hlinkClick r:id="rId3"/>
                        </a:rPr>
                        <a:t> Released</a:t>
                      </a:r>
                      <a:r>
                        <a:rPr lang="en-US" sz="1400" b="1" kern="1200" baseline="0" noProof="0" dirty="0">
                          <a:solidFill>
                            <a:srgbClr val="003142"/>
                          </a:solidFill>
                          <a:latin typeface="+mn-lt"/>
                          <a:ea typeface="+mn-ea"/>
                          <a:cs typeface="+mn-cs"/>
                        </a:rPr>
                        <a:t> </a:t>
                      </a:r>
                      <a:r>
                        <a:rPr lang="en-US" sz="1400" kern="1200" noProof="0" dirty="0">
                          <a:solidFill>
                            <a:srgbClr val="003142"/>
                          </a:solidFill>
                          <a:latin typeface="+mn-lt"/>
                          <a:ea typeface="+mn-ea"/>
                          <a:cs typeface="+mn-cs"/>
                        </a:rPr>
                        <a:t>on March 28th, 2018</a:t>
                      </a:r>
                    </a:p>
                    <a:p>
                      <a:pPr marL="461963" marR="0" lvl="1" indent="-179388"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r>
                        <a:rPr lang="en-US" sz="1400" kern="1200" noProof="0" dirty="0">
                          <a:solidFill>
                            <a:srgbClr val="003142"/>
                          </a:solidFill>
                          <a:latin typeface="+mn-lt"/>
                          <a:ea typeface="+mn-ea"/>
                          <a:cs typeface="+mn-cs"/>
                        </a:rPr>
                        <a:t>RUS is now accepting applications on a rolling basis throughout FY2018</a:t>
                      </a:r>
                    </a:p>
                    <a:p>
                      <a:pPr marL="461963" marR="0" lvl="1" indent="-179388"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r>
                        <a:rPr lang="en-US" sz="1400" kern="1200" noProof="0" dirty="0">
                          <a:solidFill>
                            <a:srgbClr val="003142"/>
                          </a:solidFill>
                          <a:latin typeface="+mn-lt"/>
                          <a:ea typeface="+mn-ea"/>
                          <a:cs typeface="+mn-cs"/>
                        </a:rPr>
                        <a:t>This will give RUS the ability to request additional information and modifications to a submitted application whenever necessary</a:t>
                      </a:r>
                    </a:p>
                    <a:p>
                      <a:pPr marL="461963" marR="0" lvl="1" indent="-179388"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r>
                        <a:rPr lang="en-US" sz="1400" kern="1200" noProof="0" dirty="0">
                          <a:solidFill>
                            <a:srgbClr val="003142"/>
                          </a:solidFill>
                          <a:latin typeface="+mn-lt"/>
                          <a:ea typeface="+mn-ea"/>
                          <a:cs typeface="+mn-cs"/>
                        </a:rPr>
                        <a:t>Applications will be processed on a first come, first served basis</a:t>
                      </a:r>
                    </a:p>
                    <a:p>
                      <a:pPr marL="461963" marR="0" lvl="1" indent="-179388"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r>
                        <a:rPr lang="en-US" sz="1400" kern="1200" noProof="0" dirty="0">
                          <a:solidFill>
                            <a:srgbClr val="003142"/>
                          </a:solidFill>
                          <a:latin typeface="+mn-lt"/>
                          <a:ea typeface="+mn-ea"/>
                          <a:cs typeface="+mn-cs"/>
                        </a:rPr>
                        <a:t>Every 90 days, RUS will conduct an evaluation of submitted applications, ranking them based on the percentage of unserved households</a:t>
                      </a:r>
                    </a:p>
                    <a:p>
                      <a:pPr marL="461963" marR="0" lvl="1" indent="-179388" algn="l" defTabSz="914400" rtl="0" eaLnBrk="1" fontAlgn="auto" latinLnBrk="0" hangingPunct="1">
                        <a:lnSpc>
                          <a:spcPct val="100000"/>
                        </a:lnSpc>
                        <a:spcBef>
                          <a:spcPts val="0"/>
                        </a:spcBef>
                        <a:spcAft>
                          <a:spcPts val="0"/>
                        </a:spcAft>
                        <a:buClr>
                          <a:srgbClr val="FFFFFF">
                            <a:lumMod val="50000"/>
                          </a:srgbClr>
                        </a:buClr>
                        <a:buSzTx/>
                        <a:buFont typeface="Arial" charset="0"/>
                        <a:buChar char="•"/>
                        <a:tabLst/>
                        <a:defRPr/>
                      </a:pPr>
                      <a:r>
                        <a:rPr lang="en-US" sz="1400" kern="1200" noProof="0" dirty="0">
                          <a:solidFill>
                            <a:srgbClr val="003142"/>
                          </a:solidFill>
                          <a:latin typeface="+mn-lt"/>
                          <a:ea typeface="+mn-ea"/>
                          <a:cs typeface="+mn-cs"/>
                        </a:rPr>
                        <a:t>RUS anticipates that it will conduct at least 2 evaluation periods for FY2018</a:t>
                      </a: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5" name="Rectangle 4"/>
          <p:cNvSpPr/>
          <p:nvPr/>
        </p:nvSpPr>
        <p:spPr>
          <a:xfrm>
            <a:off x="6956536" y="6563011"/>
            <a:ext cx="3939822" cy="261610"/>
          </a:xfrm>
          <a:prstGeom prst="rect">
            <a:avLst/>
          </a:prstGeom>
        </p:spPr>
        <p:txBody>
          <a:bodyPr wrap="square">
            <a:spAutoFit/>
          </a:bodyPr>
          <a:lstStyle/>
          <a:p>
            <a:pPr algn="r"/>
            <a:r>
              <a:rPr lang="en-US" sz="1100" i="1" dirty="0">
                <a:ea typeface="Calibri" charset="0"/>
                <a:cs typeface="Calibri" charset="0"/>
              </a:rPr>
              <a:t>Updated: 07/02/2018</a:t>
            </a:r>
          </a:p>
        </p:txBody>
      </p:sp>
      <p:sp>
        <p:nvSpPr>
          <p:cNvPr id="8" name="Rectangle 7">
            <a:hlinkClick r:id="rId4"/>
            <a:extLst>
              <a:ext uri="{FF2B5EF4-FFF2-40B4-BE49-F238E27FC236}">
                <a16:creationId xmlns="" xmlns:a16="http://schemas.microsoft.com/office/drawing/2014/main" id="{69E401BE-8E55-4BBC-B79E-C259B5A705F0}"/>
              </a:ext>
            </a:extLst>
          </p:cNvPr>
          <p:cNvSpPr/>
          <p:nvPr/>
        </p:nvSpPr>
        <p:spPr>
          <a:xfrm>
            <a:off x="2403842" y="6275419"/>
            <a:ext cx="7494309" cy="338554"/>
          </a:xfrm>
          <a:prstGeom prst="rect">
            <a:avLst/>
          </a:prstGeom>
          <a:ln>
            <a:solidFill>
              <a:schemeClr val="accent1">
                <a:lumMod val="75000"/>
              </a:schemeClr>
            </a:solidFill>
          </a:ln>
        </p:spPr>
        <p:txBody>
          <a:bodyPr wrap="square">
            <a:spAutoFit/>
          </a:bodyPr>
          <a:lstStyle/>
          <a:p>
            <a:pPr lvl="0" algn="ctr">
              <a:defRPr/>
            </a:pPr>
            <a:r>
              <a:rPr lang="en-US" sz="1600" u="sng" dirty="0">
                <a:hlinkClick r:id="rId5"/>
              </a:rPr>
              <a:t>https://www.rd.usda.gov/programs-services/farm-bill-broadband-loans-loan-guarantees</a:t>
            </a:r>
            <a:endParaRPr lang="en-US" sz="1600" dirty="0"/>
          </a:p>
        </p:txBody>
      </p:sp>
    </p:spTree>
    <p:extLst>
      <p:ext uri="{BB962C8B-B14F-4D97-AF65-F5344CB8AC3E}">
        <p14:creationId xmlns:p14="http://schemas.microsoft.com/office/powerpoint/2010/main" val="1083703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19920" y="141188"/>
            <a:ext cx="11570056" cy="576262"/>
          </a:xfrm>
          <a:prstGeom prst="rect">
            <a:avLst/>
          </a:prstGeom>
          <a:noFill/>
          <a:ln w="9525">
            <a:noFill/>
            <a:miter lim="800000"/>
            <a:headEnd/>
            <a:tailEnd/>
          </a:ln>
        </p:spPr>
        <p:txBody>
          <a:bodyPr anchor="ctr"/>
          <a:lstStyle/>
          <a:p>
            <a:r>
              <a:rPr lang="en-US" sz="2800" dirty="0">
                <a:solidFill>
                  <a:srgbClr val="FFFFFF"/>
                </a:solidFill>
                <a:ea typeface="ITC Franklin Gothic Book"/>
                <a:cs typeface="ITC Franklin Gothic Book"/>
              </a:rPr>
              <a:t>Telecommunications Farm Bill Broadband Program –Did You Know?</a:t>
            </a:r>
          </a:p>
        </p:txBody>
      </p:sp>
      <p:sp>
        <p:nvSpPr>
          <p:cNvPr id="3" name="Content Placeholder 4"/>
          <p:cNvSpPr txBox="1">
            <a:spLocks/>
          </p:cNvSpPr>
          <p:nvPr/>
        </p:nvSpPr>
        <p:spPr bwMode="auto">
          <a:xfrm>
            <a:off x="119920" y="1518443"/>
            <a:ext cx="11868880" cy="5089525"/>
          </a:xfrm>
          <a:prstGeom prst="rect">
            <a:avLst/>
          </a:prstGeom>
          <a:noFill/>
          <a:ln w="9525">
            <a:noFill/>
            <a:miter lim="800000"/>
            <a:headEnd/>
            <a:tailEnd/>
          </a:ln>
        </p:spPr>
        <p:txBody>
          <a:bodyPr/>
          <a:lstStyle/>
          <a:p>
            <a:pPr>
              <a:lnSpc>
                <a:spcPct val="150000"/>
              </a:lnSpc>
              <a:spcBef>
                <a:spcPts val="300"/>
              </a:spcBef>
              <a:spcAft>
                <a:spcPts val="300"/>
              </a:spcAft>
              <a:buClr>
                <a:srgbClr val="456F61"/>
              </a:buClr>
            </a:pPr>
            <a:r>
              <a:rPr lang="en-US" b="1" dirty="0">
                <a:solidFill>
                  <a:srgbClr val="003142"/>
                </a:solidFill>
                <a:ea typeface="ITC Franklin Gothic Book"/>
                <a:cs typeface="ITC Franklin Gothic Book"/>
              </a:rPr>
              <a:t>* Loan Amounts </a:t>
            </a:r>
            <a:r>
              <a:rPr lang="en-US" dirty="0">
                <a:solidFill>
                  <a:srgbClr val="003142"/>
                </a:solidFill>
                <a:ea typeface="ITC Franklin Gothic Book"/>
                <a:cs typeface="ITC Franklin Gothic Book"/>
              </a:rPr>
              <a:t>between $100,000 &amp; $25 Million.</a:t>
            </a:r>
          </a:p>
          <a:p>
            <a:pPr>
              <a:spcBef>
                <a:spcPts val="300"/>
              </a:spcBef>
              <a:spcAft>
                <a:spcPts val="300"/>
              </a:spcAft>
              <a:buClr>
                <a:srgbClr val="456F61"/>
              </a:buClr>
            </a:pPr>
            <a:r>
              <a:rPr lang="en-US" b="1" dirty="0">
                <a:solidFill>
                  <a:srgbClr val="003142"/>
                </a:solidFill>
                <a:ea typeface="ITC Franklin Gothic Book"/>
                <a:cs typeface="ITC Franklin Gothic Book"/>
              </a:rPr>
              <a:t>* Unserved areas:  </a:t>
            </a:r>
            <a:r>
              <a:rPr lang="en-US" dirty="0">
                <a:solidFill>
                  <a:srgbClr val="003142"/>
                </a:solidFill>
                <a:ea typeface="ITC Franklin Gothic Book"/>
                <a:cs typeface="ITC Franklin Gothic Book"/>
              </a:rPr>
              <a:t>‘‘Broadband Service’’, the rate used to determine if an area is eligible for funding, shall mean the minimum rate of data transmission of 25 megabits downstream and 3 megabits upstream for both mobile and fixed service.</a:t>
            </a:r>
          </a:p>
          <a:p>
            <a:pPr>
              <a:spcBef>
                <a:spcPts val="300"/>
              </a:spcBef>
              <a:spcAft>
                <a:spcPts val="300"/>
              </a:spcAft>
              <a:buClr>
                <a:srgbClr val="456F61"/>
              </a:buClr>
            </a:pPr>
            <a:r>
              <a:rPr lang="en-US" b="1" dirty="0">
                <a:solidFill>
                  <a:srgbClr val="003142"/>
                </a:solidFill>
                <a:ea typeface="ITC Franklin Gothic Book"/>
                <a:cs typeface="ITC Franklin Gothic Book"/>
              </a:rPr>
              <a:t>Applicant Priority</a:t>
            </a:r>
            <a:r>
              <a:rPr lang="en-US" dirty="0">
                <a:solidFill>
                  <a:srgbClr val="003142"/>
                </a:solidFill>
                <a:ea typeface="ITC Franklin Gothic Book"/>
                <a:cs typeface="ITC Franklin Gothic Book"/>
              </a:rPr>
              <a:t>: The greatest proportion of unserved households.</a:t>
            </a:r>
          </a:p>
          <a:p>
            <a:pPr>
              <a:spcBef>
                <a:spcPts val="300"/>
              </a:spcBef>
              <a:spcAft>
                <a:spcPts val="300"/>
              </a:spcAft>
              <a:buClr>
                <a:srgbClr val="456F61"/>
              </a:buClr>
            </a:pPr>
            <a:r>
              <a:rPr lang="en-US" b="1" dirty="0">
                <a:solidFill>
                  <a:srgbClr val="003142"/>
                </a:solidFill>
                <a:ea typeface="ITC Franklin Gothic Book"/>
                <a:cs typeface="ITC Franklin Gothic Book"/>
              </a:rPr>
              <a:t>* Broadband Lending Speed</a:t>
            </a:r>
            <a:r>
              <a:rPr lang="en-US" dirty="0">
                <a:solidFill>
                  <a:srgbClr val="003142"/>
                </a:solidFill>
                <a:ea typeface="ITC Franklin Gothic Book"/>
                <a:cs typeface="ITC Franklin Gothic Book"/>
              </a:rPr>
              <a:t>: Applicants must propose to offer new broadband service at a minimum bandwidth of 25 megabits downstream and 3 megabits upstream for both mobile and fixed service to the customer.</a:t>
            </a:r>
            <a:endParaRPr lang="en-US" b="1" dirty="0">
              <a:solidFill>
                <a:srgbClr val="003142"/>
              </a:solidFill>
              <a:ea typeface="ITC Franklin Gothic Book"/>
              <a:cs typeface="ITC Franklin Gothic Book"/>
            </a:endParaRPr>
          </a:p>
          <a:p>
            <a:pPr>
              <a:lnSpc>
                <a:spcPct val="150000"/>
              </a:lnSpc>
              <a:spcBef>
                <a:spcPts val="300"/>
              </a:spcBef>
              <a:buClr>
                <a:srgbClr val="456F61"/>
              </a:buClr>
            </a:pPr>
            <a:r>
              <a:rPr lang="en-US" b="1" dirty="0">
                <a:solidFill>
                  <a:srgbClr val="003142"/>
                </a:solidFill>
                <a:ea typeface="ITC Franklin Gothic Book"/>
                <a:cs typeface="ITC Franklin Gothic Book"/>
              </a:rPr>
              <a:t>Special Terms and Conditions </a:t>
            </a:r>
            <a:r>
              <a:rPr lang="en-US" dirty="0">
                <a:solidFill>
                  <a:srgbClr val="003142"/>
                </a:solidFill>
                <a:ea typeface="ITC Franklin Gothic Book"/>
                <a:cs typeface="ITC Franklin Gothic Book"/>
              </a:rPr>
              <a:t>may apply if more than 50% of the households are unserved: </a:t>
            </a:r>
          </a:p>
          <a:p>
            <a:pPr marL="742950" lvl="1" indent="-285750">
              <a:buClr>
                <a:srgbClr val="456F61"/>
              </a:buClr>
              <a:buFont typeface="Arial" panose="020B0604020202020204" pitchFamily="34" charset="0"/>
              <a:buChar char="•"/>
            </a:pPr>
            <a:r>
              <a:rPr lang="en-US" dirty="0">
                <a:solidFill>
                  <a:srgbClr val="003142"/>
                </a:solidFill>
                <a:ea typeface="ITC Franklin Gothic Book"/>
                <a:cs typeface="ITC Franklin Gothic Book"/>
              </a:rPr>
              <a:t>up to 4 year principal deferral</a:t>
            </a:r>
          </a:p>
          <a:p>
            <a:pPr marL="742950" lvl="1" indent="-285750">
              <a:spcAft>
                <a:spcPts val="300"/>
              </a:spcAft>
              <a:buClr>
                <a:srgbClr val="456F61"/>
              </a:buClr>
              <a:buFont typeface="Arial" panose="020B0604020202020204" pitchFamily="34" charset="0"/>
              <a:buChar char="•"/>
            </a:pPr>
            <a:r>
              <a:rPr lang="en-US" dirty="0">
                <a:solidFill>
                  <a:srgbClr val="003142"/>
                </a:solidFill>
                <a:ea typeface="ITC Franklin Gothic Book"/>
                <a:cs typeface="ITC Franklin Gothic Book"/>
              </a:rPr>
              <a:t>25% extension to the amortization period of the loan up to 35 years </a:t>
            </a:r>
          </a:p>
          <a:p>
            <a:pPr marL="342900" indent="-342900">
              <a:lnSpc>
                <a:spcPct val="150000"/>
              </a:lnSpc>
              <a:spcBef>
                <a:spcPts val="300"/>
              </a:spcBef>
              <a:buFont typeface="Arial" charset="0"/>
              <a:buNone/>
            </a:pPr>
            <a:r>
              <a:rPr lang="en-US" b="1" dirty="0">
                <a:solidFill>
                  <a:srgbClr val="003142"/>
                </a:solidFill>
                <a:ea typeface="ITC Franklin Gothic Demi"/>
                <a:cs typeface="ITC Franklin Gothic Demi"/>
              </a:rPr>
              <a:t>Standard Loan Terms </a:t>
            </a:r>
            <a:r>
              <a:rPr lang="en-US" dirty="0">
                <a:solidFill>
                  <a:srgbClr val="003142"/>
                </a:solidFill>
                <a:ea typeface="ITC Franklin Gothic Demi"/>
                <a:cs typeface="ITC Franklin Gothic Demi"/>
              </a:rPr>
              <a:t>include:</a:t>
            </a:r>
          </a:p>
          <a:p>
            <a:pPr marL="800100" lvl="1" indent="-342900">
              <a:buClr>
                <a:srgbClr val="456F61"/>
              </a:buClr>
              <a:buFont typeface="Arial" charset="0"/>
              <a:buChar char="•"/>
            </a:pPr>
            <a:r>
              <a:rPr lang="en-US" dirty="0">
                <a:solidFill>
                  <a:srgbClr val="003142"/>
                </a:solidFill>
                <a:ea typeface="ITC Franklin Gothic Book"/>
                <a:cs typeface="ITC Franklin Gothic Book"/>
              </a:rPr>
              <a:t>2 Year Principal Deferral</a:t>
            </a:r>
          </a:p>
          <a:p>
            <a:pPr marL="800100" lvl="1" indent="-342900">
              <a:buClr>
                <a:srgbClr val="456F61"/>
              </a:buClr>
              <a:buFont typeface="Arial" charset="0"/>
              <a:buChar char="•"/>
            </a:pPr>
            <a:r>
              <a:rPr lang="en-US" dirty="0">
                <a:solidFill>
                  <a:srgbClr val="003142"/>
                </a:solidFill>
                <a:ea typeface="ITC Franklin Gothic Book"/>
                <a:cs typeface="ITC Franklin Gothic Book"/>
              </a:rPr>
              <a:t>Interest Rate at the Cost-Of-Money </a:t>
            </a:r>
          </a:p>
          <a:p>
            <a:pPr marL="800100" lvl="1" indent="-342900">
              <a:spcAft>
                <a:spcPts val="300"/>
              </a:spcAft>
              <a:buClr>
                <a:srgbClr val="456F61"/>
              </a:buClr>
              <a:buFont typeface="Arial" charset="0"/>
              <a:buChar char="•"/>
            </a:pPr>
            <a:r>
              <a:rPr lang="en-US" dirty="0">
                <a:solidFill>
                  <a:srgbClr val="003142"/>
                </a:solidFill>
                <a:ea typeface="ITC Franklin Gothic Book"/>
                <a:cs typeface="ITC Franklin Gothic Book"/>
              </a:rPr>
              <a:t>Loan Maturity - Life of the Facilities Financed Plus 3 Years</a:t>
            </a:r>
            <a:endParaRPr lang="en-US" sz="600" dirty="0">
              <a:solidFill>
                <a:srgbClr val="003142"/>
              </a:solidFill>
              <a:ea typeface="ITC Franklin Gothic Book"/>
              <a:cs typeface="ITC Franklin Gothic Book"/>
            </a:endParaRPr>
          </a:p>
          <a:p>
            <a:pPr>
              <a:spcBef>
                <a:spcPts val="300"/>
              </a:spcBef>
              <a:spcAft>
                <a:spcPts val="300"/>
              </a:spcAft>
              <a:buClr>
                <a:srgbClr val="456F61"/>
              </a:buClr>
            </a:pPr>
            <a:endParaRPr lang="en-US" sz="600" dirty="0">
              <a:solidFill>
                <a:srgbClr val="003142"/>
              </a:solidFill>
              <a:ea typeface="ITC Franklin Gothic Book"/>
              <a:cs typeface="ITC Franklin Gothic Book"/>
            </a:endParaRPr>
          </a:p>
          <a:p>
            <a:pPr>
              <a:spcBef>
                <a:spcPts val="300"/>
              </a:spcBef>
              <a:spcAft>
                <a:spcPts val="300"/>
              </a:spcAft>
              <a:buClr>
                <a:srgbClr val="456F61"/>
              </a:buClr>
            </a:pPr>
            <a:r>
              <a:rPr lang="en-US" dirty="0">
                <a:solidFill>
                  <a:srgbClr val="003142"/>
                </a:solidFill>
                <a:ea typeface="ITC Franklin Gothic Book"/>
                <a:cs typeface="ITC Franklin Gothic Book"/>
              </a:rPr>
              <a:t>* As of the most recent NOFA on March 28, 2018.</a:t>
            </a:r>
          </a:p>
        </p:txBody>
      </p:sp>
    </p:spTree>
    <p:extLst>
      <p:ext uri="{BB962C8B-B14F-4D97-AF65-F5344CB8AC3E}">
        <p14:creationId xmlns:p14="http://schemas.microsoft.com/office/powerpoint/2010/main" val="2544779098"/>
      </p:ext>
    </p:extLst>
  </p:cSld>
  <p:clrMapOvr>
    <a:masterClrMapping/>
  </p:clrMapOvr>
</p:sld>
</file>

<file path=ppt/theme/theme1.xml><?xml version="1.0" encoding="utf-8"?>
<a:theme xmlns:a="http://schemas.openxmlformats.org/drawingml/2006/main" name="Tittle Page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4B5341A7-EBD3-344B-B341-67E14E393C59}" vid="{0B114685-C533-FD42-928E-B6BF93A155B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 Design Option 1 Master">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4B5341A7-EBD3-344B-B341-67E14E393C59}" vid="{C7E1374E-B509-024F-B3D3-377041EFE592}"/>
    </a:ext>
  </a:extLst>
</a:theme>
</file>

<file path=ppt/theme/theme3.xml><?xml version="1.0" encoding="utf-8"?>
<a:theme xmlns:a="http://schemas.openxmlformats.org/drawingml/2006/main" name="Slide Design Option 2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4B5341A7-EBD3-344B-B341-67E14E393C59}" vid="{86182E5B-78AC-6740-BA1A-ACAC54B5993B}"/>
    </a:ext>
  </a:extLst>
</a:theme>
</file>

<file path=ppt/theme/theme4.xml><?xml version="1.0" encoding="utf-8"?>
<a:theme xmlns:a="http://schemas.openxmlformats.org/drawingml/2006/main" name="Slide Design Option 3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4B5341A7-EBD3-344B-B341-67E14E393C59}" vid="{D15B630D-E89A-4842-9225-A8C881CDF52A}"/>
    </a:ext>
  </a:extLst>
</a:theme>
</file>

<file path=ppt/theme/theme5.xml><?xml version="1.0" encoding="utf-8"?>
<a:theme xmlns:a="http://schemas.openxmlformats.org/drawingml/2006/main" name="1_Slide Design Option 3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4B5341A7-EBD3-344B-B341-67E14E393C59}" vid="{D15B630D-E89A-4842-9225-A8C881CDF52A}"/>
    </a:ext>
  </a:extLst>
</a:theme>
</file>

<file path=ppt/theme/theme6.xml><?xml version="1.0" encoding="utf-8"?>
<a:theme xmlns:a="http://schemas.openxmlformats.org/drawingml/2006/main" name="Call Out Message 1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4B5341A7-EBD3-344B-B341-67E14E393C59}" vid="{87852987-2BF1-1141-8CD4-132A0721E363}"/>
    </a:ext>
  </a:extLst>
</a:theme>
</file>

<file path=ppt/theme/theme7.xml><?xml version="1.0" encoding="utf-8"?>
<a:theme xmlns:a="http://schemas.openxmlformats.org/drawingml/2006/main" name="Call Out Message 2 Master">
  <a:themeElements>
    <a:clrScheme name="Custom 5">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FFFF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4B5341A7-EBD3-344B-B341-67E14E393C59}" vid="{AFB3D4F4-90FA-A642-99B0-27D1DFDA4231}"/>
    </a:ext>
  </a:extLst>
</a:theme>
</file>

<file path=ppt/theme/theme8.xml><?xml version="1.0" encoding="utf-8"?>
<a:theme xmlns:a="http://schemas.openxmlformats.org/drawingml/2006/main" name="End Slide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4B5341A7-EBD3-344B-B341-67E14E393C59}" vid="{3F552A72-A225-774F-8B54-9214D2DE7C5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19997</TotalTime>
  <Words>2209</Words>
  <Application>Microsoft Office PowerPoint</Application>
  <PresentationFormat>Widescreen</PresentationFormat>
  <Paragraphs>325</Paragraphs>
  <Slides>20</Slides>
  <Notes>15</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20</vt:i4>
      </vt:variant>
    </vt:vector>
  </HeadingPairs>
  <TitlesOfParts>
    <vt:vector size="34" baseType="lpstr">
      <vt:lpstr>Arial</vt:lpstr>
      <vt:lpstr>Calibri</vt:lpstr>
      <vt:lpstr>Calibri Light</vt:lpstr>
      <vt:lpstr>ITC Franklin Gothic Book</vt:lpstr>
      <vt:lpstr>ITC Franklin Gothic Demi</vt:lpstr>
      <vt:lpstr>Times New Roman</vt:lpstr>
      <vt:lpstr>Tittle Page Master</vt:lpstr>
      <vt:lpstr>Slide Design Option 1 Master</vt:lpstr>
      <vt:lpstr>Slide Design Option 2 Master</vt:lpstr>
      <vt:lpstr>Slide Design Option 3 Master</vt:lpstr>
      <vt:lpstr>1_Slide Design Option 3 Master</vt:lpstr>
      <vt:lpstr>Call Out Message 1 Master</vt:lpstr>
      <vt:lpstr>Call Out Message 2 Master</vt:lpstr>
      <vt:lpstr>End Slide Master</vt:lpstr>
      <vt:lpstr>PowerPoint Presentation</vt:lpstr>
      <vt:lpstr>PowerPoint Presentation</vt:lpstr>
      <vt:lpstr>PowerPoint Presentation</vt:lpstr>
      <vt:lpstr>Interagency Task Force on Agriculture and Rural Prosperity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Changes to the Latest DLT Grant Regulation</vt:lpstr>
      <vt:lpstr>DLT Statutory Changes</vt:lpstr>
      <vt:lpstr>DLT Non-statutory Changes</vt:lpstr>
      <vt:lpstr>DLT Non-statutory Changes (continued)</vt:lpstr>
      <vt:lpstr>Questions?</vt:lpstr>
      <vt:lpstr>PowerPoint Presentation</vt:lpstr>
    </vt:vector>
  </TitlesOfParts>
  <Company>Accenture Federal Services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Robert.Ehrlich@wdc.usda.gov</dc:creator>
  <cp:lastModifiedBy>Torres, Louise - RD, Las Vegas, NV</cp:lastModifiedBy>
  <cp:revision>932</cp:revision>
  <cp:lastPrinted>2018-03-20T14:33:40Z</cp:lastPrinted>
  <dcterms:created xsi:type="dcterms:W3CDTF">2016-09-14T01:42:53Z</dcterms:created>
  <dcterms:modified xsi:type="dcterms:W3CDTF">2018-08-15T13:35:12Z</dcterms:modified>
</cp:coreProperties>
</file>